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6"/>
  </p:notesMasterIdLst>
  <p:handoutMasterIdLst>
    <p:handoutMasterId r:id="rId27"/>
  </p:handoutMasterIdLst>
  <p:sldIdLst>
    <p:sldId id="274" r:id="rId2"/>
    <p:sldId id="261" r:id="rId3"/>
    <p:sldId id="2363" r:id="rId4"/>
    <p:sldId id="259" r:id="rId5"/>
    <p:sldId id="2368" r:id="rId6"/>
    <p:sldId id="260" r:id="rId7"/>
    <p:sldId id="2372" r:id="rId8"/>
    <p:sldId id="2375" r:id="rId9"/>
    <p:sldId id="2373" r:id="rId10"/>
    <p:sldId id="2371" r:id="rId11"/>
    <p:sldId id="262" r:id="rId12"/>
    <p:sldId id="2369" r:id="rId13"/>
    <p:sldId id="2365" r:id="rId14"/>
    <p:sldId id="2366" r:id="rId15"/>
    <p:sldId id="2370" r:id="rId16"/>
    <p:sldId id="2378" r:id="rId17"/>
    <p:sldId id="2385" r:id="rId18"/>
    <p:sldId id="2377" r:id="rId19"/>
    <p:sldId id="2380" r:id="rId20"/>
    <p:sldId id="2381" r:id="rId21"/>
    <p:sldId id="2382" r:id="rId22"/>
    <p:sldId id="2384" r:id="rId23"/>
    <p:sldId id="2383" r:id="rId24"/>
    <p:sldId id="23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99"/>
    <a:srgbClr val="0033CC"/>
    <a:srgbClr val="0099FF"/>
    <a:srgbClr val="10306B"/>
    <a:srgbClr val="5038C2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1" y="4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Users</a:t>
            </a:r>
            <a:r>
              <a:rPr lang="en-US" b="1" baseline="0"/>
              <a:t> </a:t>
            </a:r>
            <a:r>
              <a:rPr lang="en-US" sz="1600" b="1" i="0" u="none" strike="noStrike" baseline="0">
                <a:effectLst/>
              </a:rPr>
              <a:t>accomplishing goal for the visit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 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Goal accomplished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C6-4184-A506-3BD74E7C7D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8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1"/>
                <c:pt idx="0">
                  <c:v>Goal accomplished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C6-4184-A506-3BD74E7C7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48832816"/>
        <c:axId val="448835768"/>
      </c:barChart>
      <c:catAx>
        <c:axId val="44883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835768"/>
        <c:crosses val="autoZero"/>
        <c:auto val="1"/>
        <c:lblAlgn val="ctr"/>
        <c:lblOffset val="100"/>
        <c:noMultiLvlLbl val="0"/>
      </c:catAx>
      <c:valAx>
        <c:axId val="448835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83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Were you happy with your experience?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User Experience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7-4707-B6D6-875F28DEBB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User Experience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97-4707-B6D6-875F28DEB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395679"/>
        <c:axId val="296612511"/>
      </c:barChart>
      <c:catAx>
        <c:axId val="28839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612511"/>
        <c:crosses val="autoZero"/>
        <c:auto val="1"/>
        <c:lblAlgn val="ctr"/>
        <c:lblOffset val="100"/>
        <c:noMultiLvlLbl val="0"/>
      </c:catAx>
      <c:valAx>
        <c:axId val="296612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39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likely are you to recommend the site to others?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Extremely Likely</c:v>
                </c:pt>
              </c:strCache>
            </c:strRef>
          </c:tx>
          <c:spPr>
            <a:gradFill rotWithShape="1">
              <a:gsLst>
                <a:gs pos="3000">
                  <a:srgbClr val="002060"/>
                </a:gs>
                <a:gs pos="100000">
                  <a:srgbClr val="00B0F0"/>
                </a:gs>
                <a:gs pos="36000">
                  <a:srgbClr val="0070C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Likely to Recommend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21-485F-831D-23EE57DF1D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Very Likely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8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Likely to Recommend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21-485F-831D-23EE57DF1D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Somewhat likely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4000"/>
                  </a:schemeClr>
                </a:gs>
                <a:gs pos="100000">
                  <a:schemeClr val="accent3">
                    <a:shade val="98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3000">
                    <a:srgbClr val="002060"/>
                  </a:gs>
                  <a:gs pos="100000">
                    <a:srgbClr val="00B0F0"/>
                  </a:gs>
                  <a:gs pos="36000">
                    <a:srgbClr val="0070C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E21-485F-831D-23EE57DF1D3D}"/>
              </c:ext>
            </c:extLst>
          </c:dPt>
          <c:cat>
            <c:strRef>
              <c:f>Sheet1!$A$2</c:f>
              <c:strCache>
                <c:ptCount val="1"/>
                <c:pt idx="0">
                  <c:v>Likely to Recommend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21-485F-831D-23EE57DF1D3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Not so much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lumMod val="104000"/>
                  </a:schemeClr>
                </a:gs>
                <a:gs pos="100000">
                  <a:schemeClr val="accent4">
                    <a:shade val="98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Likely to Recommend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21-485F-831D-23EE57DF1D3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Not at all</c:v>
                </c:pt>
              </c:strCache>
            </c:strRef>
          </c:tx>
          <c:spPr>
            <a:gradFill rotWithShape="1">
              <a:gsLst>
                <a:gs pos="3000">
                  <a:srgbClr val="002060"/>
                </a:gs>
                <a:gs pos="100000">
                  <a:srgbClr val="00B0F0"/>
                </a:gs>
                <a:gs pos="36000">
                  <a:srgbClr val="0070C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Likely to Recommend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21-485F-831D-23EE57DF1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98414927"/>
        <c:axId val="367849423"/>
      </c:barChart>
      <c:catAx>
        <c:axId val="298414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849423"/>
        <c:crosses val="autoZero"/>
        <c:auto val="1"/>
        <c:lblAlgn val="ctr"/>
        <c:lblOffset val="100"/>
        <c:noMultiLvlLbl val="0"/>
      </c:catAx>
      <c:valAx>
        <c:axId val="367849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414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5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6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745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36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448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42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3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4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4101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56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650443" cy="6858000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41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3421771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78DBB"/>
                </a:solidFill>
              </a:rP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04040"/>
                </a:solidFill>
              </a:rP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47632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8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1"/>
          <p:cNvSpPr txBox="1"/>
          <p:nvPr userDrawn="1"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CHARLES K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63"/>
          <p:cNvSpPr txBox="1"/>
          <p:nvPr userDrawn="1"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Manager</a:t>
            </a:r>
          </a:p>
        </p:txBody>
      </p:sp>
      <p:sp>
        <p:nvSpPr>
          <p:cNvPr id="34" name="TextBox 57"/>
          <p:cNvSpPr txBox="1"/>
          <p:nvPr userDrawn="1"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DELTON R SMITH</a:t>
            </a:r>
          </a:p>
        </p:txBody>
      </p:sp>
      <p:sp>
        <p:nvSpPr>
          <p:cNvPr id="35" name="TextBox 64"/>
          <p:cNvSpPr txBox="1"/>
          <p:nvPr userDrawn="1"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36" name="TextBox 11"/>
          <p:cNvSpPr txBox="1"/>
          <p:nvPr userDrawn="1"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BRENNAN SMITH</a:t>
            </a:r>
          </a:p>
        </p:txBody>
      </p:sp>
      <p:sp>
        <p:nvSpPr>
          <p:cNvPr id="37" name="TextBox 63"/>
          <p:cNvSpPr txBox="1"/>
          <p:nvPr userDrawn="1"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3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7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2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1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9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51" r:id="rId23"/>
    <p:sldLayoutId id="2147483652" r:id="rId24"/>
    <p:sldLayoutId id="2147483654" r:id="rId25"/>
    <p:sldLayoutId id="2147483659" r:id="rId26"/>
    <p:sldLayoutId id="2147483656" r:id="rId27"/>
    <p:sldLayoutId id="2147483657" r:id="rId28"/>
    <p:sldLayoutId id="2147483658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7EE35-54FB-3046-942F-901B4FC122FE}"/>
              </a:ext>
            </a:extLst>
          </p:cNvPr>
          <p:cNvSpPr txBox="1"/>
          <p:nvPr/>
        </p:nvSpPr>
        <p:spPr>
          <a:xfrm>
            <a:off x="245327" y="4326674"/>
            <a:ext cx="1153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ritannic Bold" panose="020B0903060703020204" pitchFamily="34" charset="77"/>
              </a:rPr>
              <a:t>Presented By</a:t>
            </a:r>
          </a:p>
          <a:p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77"/>
                <a:cs typeface="Bangla Sangam MN" panose="02000000000000000000" pitchFamily="2" charset="0"/>
              </a:rPr>
              <a:t>Kiran </a:t>
            </a:r>
            <a:r>
              <a:rPr lang="en-US" sz="2800" b="1" dirty="0" err="1">
                <a:solidFill>
                  <a:schemeClr val="bg1"/>
                </a:solidFill>
                <a:latin typeface="Britannic Bold" panose="020B0903060703020204" pitchFamily="34" charset="77"/>
                <a:cs typeface="Bangla Sangam MN" panose="02000000000000000000" pitchFamily="2" charset="0"/>
              </a:rPr>
              <a:t>Chamaraja</a:t>
            </a:r>
            <a:endParaRPr lang="en-US" sz="2800" b="1" dirty="0">
              <a:solidFill>
                <a:schemeClr val="bg1"/>
              </a:solidFill>
              <a:latin typeface="Britannic Bold" panose="020B0903060703020204" pitchFamily="34" charset="77"/>
              <a:cs typeface="Bangla Sangam MN" panose="020000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77"/>
                <a:cs typeface="Bangla Sangam MN" panose="02000000000000000000" pitchFamily="2" charset="0"/>
              </a:rPr>
              <a:t>Gaurav Sonkar</a:t>
            </a:r>
          </a:p>
          <a:p>
            <a:r>
              <a:rPr lang="en-US" sz="2800" b="1" dirty="0">
                <a:solidFill>
                  <a:schemeClr val="bg1"/>
                </a:solidFill>
                <a:latin typeface="Britannic Bold" panose="020B0903060703020204" pitchFamily="34" charset="77"/>
                <a:cs typeface="Bangla Sangam MN" panose="02000000000000000000" pitchFamily="2" charset="0"/>
              </a:rPr>
              <a:t>Akash </a:t>
            </a:r>
            <a:r>
              <a:rPr lang="en-US" sz="2800" b="1" dirty="0" err="1">
                <a:solidFill>
                  <a:schemeClr val="bg1"/>
                </a:solidFill>
                <a:latin typeface="Britannic Bold" panose="020B0903060703020204" pitchFamily="34" charset="77"/>
                <a:cs typeface="Bangla Sangam MN" panose="02000000000000000000" pitchFamily="2" charset="0"/>
              </a:rPr>
              <a:t>Bangera</a:t>
            </a:r>
            <a:endParaRPr lang="en-US" sz="2800" b="1" dirty="0">
              <a:solidFill>
                <a:schemeClr val="bg1"/>
              </a:solidFill>
              <a:latin typeface="Britannic Bold" panose="020B0903060703020204" pitchFamily="34" charset="77"/>
              <a:cs typeface="Bangla Sangam M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8E8B0-0DEE-4ACF-8FB6-C5031190D541}"/>
              </a:ext>
            </a:extLst>
          </p:cNvPr>
          <p:cNvSpPr txBox="1"/>
          <p:nvPr/>
        </p:nvSpPr>
        <p:spPr>
          <a:xfrm>
            <a:off x="4799651" y="1665650"/>
            <a:ext cx="291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FF"/>
                </a:highlight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6411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55918-1264-E143-9FE5-5E23682E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43" y="4741731"/>
            <a:ext cx="4432382" cy="1890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01E6B5-934B-6C48-B8C1-A812BA19B596}"/>
              </a:ext>
            </a:extLst>
          </p:cNvPr>
          <p:cNvSpPr/>
          <p:nvPr/>
        </p:nvSpPr>
        <p:spPr>
          <a:xfrm>
            <a:off x="322721" y="1112869"/>
            <a:ext cx="5163014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>
                <a:ea typeface="Helvetica Neue" panose="02000503000000020004" pitchFamily="2" charset="0"/>
                <a:cs typeface="Futura Medium" panose="020B0602020204020303" pitchFamily="34" charset="-79"/>
              </a:rPr>
              <a:t>Mission</a:t>
            </a:r>
          </a:p>
          <a:p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Single Platform solution with rich user experience coupled with good performance  for educational institutions</a:t>
            </a:r>
          </a:p>
          <a:p>
            <a:endParaRPr lang="en-US" sz="1900" b="1" dirty="0">
              <a:ea typeface="Helvetica Neue" panose="02000503000000020004" pitchFamily="2" charset="0"/>
              <a:cs typeface="Futura Medium" panose="020B0602020204020303" pitchFamily="34" charset="-79"/>
            </a:endParaRPr>
          </a:p>
          <a:p>
            <a:r>
              <a:rPr lang="en-US" sz="1900" b="1" dirty="0">
                <a:ea typeface="Helvetica Neue" panose="02000503000000020004" pitchFamily="2" charset="0"/>
                <a:cs typeface="Futura Medium" panose="020B0602020204020303" pitchFamily="34" charset="-79"/>
              </a:rPr>
              <a:t>Business Goals &amp; Brand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Access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Discussion forum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All features packed in one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User friendly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Future scalable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Resource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900" dirty="0">
              <a:ea typeface="Helvetica Neue" panose="02000503000000020004" pitchFamily="2" charset="0"/>
              <a:cs typeface="Futura Medium" panose="020B0602020204020303" pitchFamily="34" charset="-79"/>
            </a:endParaRPr>
          </a:p>
          <a:p>
            <a:r>
              <a:rPr lang="en-US" sz="1900" b="1" dirty="0">
                <a:ea typeface="Helvetica Neue" panose="02000503000000020004" pitchFamily="2" charset="0"/>
                <a:cs typeface="Futura Medium" panose="020B0602020204020303" pitchFamily="34" charset="-79"/>
              </a:rPr>
              <a:t>Success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Institutions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User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Features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ea typeface="Helvetica Neue" panose="02000503000000020004" pitchFamily="2" charset="0"/>
                <a:cs typeface="Futura Medium" panose="020B0602020204020303" pitchFamily="34" charset="-79"/>
              </a:rPr>
              <a:t>Referrals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AF6BFB-BF25-0A42-A7D8-E89D1E23D1BD}"/>
              </a:ext>
            </a:extLst>
          </p:cNvPr>
          <p:cNvSpPr/>
          <p:nvPr/>
        </p:nvSpPr>
        <p:spPr>
          <a:xfrm>
            <a:off x="5760581" y="1112869"/>
            <a:ext cx="604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Structure plane helps us in describing better user experience and define better user experience for the user in consideration.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Flawless navigation between links and guide to obtain the desired goals at specific needs of the user into consideration.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The UI of the website is crystal clear to engage users in each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Makes the website easy to use for end-user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35CF2-CE29-CB47-8D2C-F115430DBC24}"/>
              </a:ext>
            </a:extLst>
          </p:cNvPr>
          <p:cNvSpPr txBox="1"/>
          <p:nvPr/>
        </p:nvSpPr>
        <p:spPr>
          <a:xfrm>
            <a:off x="2999678" y="4917688"/>
            <a:ext cx="236955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/>
              <a:t>User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Professor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B29E2-2FB8-B543-B694-623240A6994D}"/>
              </a:ext>
            </a:extLst>
          </p:cNvPr>
          <p:cNvSpPr txBox="1"/>
          <p:nvPr/>
        </p:nvSpPr>
        <p:spPr>
          <a:xfrm>
            <a:off x="546410" y="334945"/>
            <a:ext cx="169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Scope 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0854-C72C-5646-ABA5-41ED6A3C5167}"/>
              </a:ext>
            </a:extLst>
          </p:cNvPr>
          <p:cNvSpPr txBox="1"/>
          <p:nvPr/>
        </p:nvSpPr>
        <p:spPr>
          <a:xfrm>
            <a:off x="6606843" y="322996"/>
            <a:ext cx="211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Structure Plane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C6219-E2F3-42FC-9258-01CF8762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06" y="258255"/>
            <a:ext cx="30384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6526" y="2087088"/>
            <a:ext cx="7165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Information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9F305AF-A444-E54A-A8E1-86590404D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7" y="2593045"/>
            <a:ext cx="5284694" cy="3685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269327-F302-754E-880B-40F77C793AE2}"/>
              </a:ext>
            </a:extLst>
          </p:cNvPr>
          <p:cNvSpPr/>
          <p:nvPr/>
        </p:nvSpPr>
        <p:spPr>
          <a:xfrm>
            <a:off x="2461873" y="111169"/>
            <a:ext cx="3191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Bangla Sangam MN" panose="02000000000000000000" pitchFamily="2" charset="0"/>
              </a:rPr>
              <a:t>Visual Hierarchy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7800A-70F1-F04C-BECA-E212AA018590}"/>
              </a:ext>
            </a:extLst>
          </p:cNvPr>
          <p:cNvSpPr/>
          <p:nvPr/>
        </p:nvSpPr>
        <p:spPr>
          <a:xfrm>
            <a:off x="345141" y="99716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Audience schemes  </a:t>
            </a:r>
          </a:p>
          <a:p>
            <a:r>
              <a:rPr lang="en-US" dirty="0"/>
              <a:t>The type of content organization for separate groups of users.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2B1DC-618E-7E40-AEE4-41189F03CA75}"/>
              </a:ext>
            </a:extLst>
          </p:cNvPr>
          <p:cNvSpPr/>
          <p:nvPr/>
        </p:nvSpPr>
        <p:spPr>
          <a:xfrm>
            <a:off x="8092963" y="1012665"/>
            <a:ext cx="1150554" cy="692666"/>
          </a:xfrm>
          <a:prstGeom prst="rect">
            <a:avLst/>
          </a:prstGeom>
          <a:solidFill>
            <a:srgbClr val="103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Student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19C26-ECF7-CF40-A654-E6F9A568F2C0}"/>
              </a:ext>
            </a:extLst>
          </p:cNvPr>
          <p:cNvSpPr txBox="1"/>
          <p:nvPr/>
        </p:nvSpPr>
        <p:spPr>
          <a:xfrm>
            <a:off x="8764715" y="172724"/>
            <a:ext cx="138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Academia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8304B-6904-914D-BC14-39ADA3C5D610}"/>
              </a:ext>
            </a:extLst>
          </p:cNvPr>
          <p:cNvSpPr/>
          <p:nvPr/>
        </p:nvSpPr>
        <p:spPr>
          <a:xfrm>
            <a:off x="9937167" y="1012665"/>
            <a:ext cx="1202621" cy="692666"/>
          </a:xfrm>
          <a:prstGeom prst="rect">
            <a:avLst/>
          </a:prstGeom>
          <a:solidFill>
            <a:srgbClr val="103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Instructor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082202-E6C9-4E49-B5E1-36AC787F00BD}"/>
              </a:ext>
            </a:extLst>
          </p:cNvPr>
          <p:cNvCxnSpPr>
            <a:cxnSpLocks/>
          </p:cNvCxnSpPr>
          <p:nvPr/>
        </p:nvCxnSpPr>
        <p:spPr>
          <a:xfrm flipV="1">
            <a:off x="8764715" y="655058"/>
            <a:ext cx="338616" cy="29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132F1B-F1AE-EB4A-9E22-DE94922A678E}"/>
              </a:ext>
            </a:extLst>
          </p:cNvPr>
          <p:cNvCxnSpPr>
            <a:cxnSpLocks/>
          </p:cNvCxnSpPr>
          <p:nvPr/>
        </p:nvCxnSpPr>
        <p:spPr>
          <a:xfrm>
            <a:off x="9937167" y="655981"/>
            <a:ext cx="336386" cy="29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AB5A45C-3061-364F-96C4-8124A5E4ACB1}"/>
              </a:ext>
            </a:extLst>
          </p:cNvPr>
          <p:cNvSpPr/>
          <p:nvPr/>
        </p:nvSpPr>
        <p:spPr>
          <a:xfrm>
            <a:off x="345141" y="2037043"/>
            <a:ext cx="260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Category Sorting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2B8690-B4CC-804E-BDA2-2B1FEF0B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96" y="2593045"/>
            <a:ext cx="5558670" cy="37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788E03-6254-BF4E-9E4D-76F8E95A9044}"/>
              </a:ext>
            </a:extLst>
          </p:cNvPr>
          <p:cNvSpPr txBox="1"/>
          <p:nvPr/>
        </p:nvSpPr>
        <p:spPr>
          <a:xfrm>
            <a:off x="1798477" y="340658"/>
            <a:ext cx="3168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Navigation Sorting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EA3E5-C238-2345-836C-819D61EC290C}"/>
              </a:ext>
            </a:extLst>
          </p:cNvPr>
          <p:cNvSpPr txBox="1"/>
          <p:nvPr/>
        </p:nvSpPr>
        <p:spPr>
          <a:xfrm>
            <a:off x="7452438" y="340658"/>
            <a:ext cx="268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Category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3AED8-34CB-4010-AAF4-674AE893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27" y="891635"/>
            <a:ext cx="5335379" cy="5137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641F0-286D-4260-9CEB-6B7B19B6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872" y="863878"/>
            <a:ext cx="3688639" cy="52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1CD057-D2D9-A747-BA3C-B4B05E142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2" y="155898"/>
            <a:ext cx="3221721" cy="1634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CB08E-E0CB-4241-BBD8-E0083AD885F7}"/>
              </a:ext>
            </a:extLst>
          </p:cNvPr>
          <p:cNvSpPr txBox="1"/>
          <p:nvPr/>
        </p:nvSpPr>
        <p:spPr>
          <a:xfrm>
            <a:off x="4881423" y="400435"/>
            <a:ext cx="24022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Skeleton Plane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7603FC-DD5B-2F42-9FE9-B47EAB6DF1E1}"/>
              </a:ext>
            </a:extLst>
          </p:cNvPr>
          <p:cNvSpPr/>
          <p:nvPr/>
        </p:nvSpPr>
        <p:spPr>
          <a:xfrm>
            <a:off x="4161041" y="986536"/>
            <a:ext cx="8164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ridien"/>
              </a:rPr>
              <a:t>The skeleton plane defines what form that functionality will take. We define the skeleton through </a:t>
            </a:r>
            <a:r>
              <a:rPr lang="en-US" b="1" dirty="0">
                <a:latin typeface="Meridien"/>
              </a:rPr>
              <a:t>Interface design 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B09AAB-1605-2A4E-87F0-EF3F5BE4F273}"/>
              </a:ext>
            </a:extLst>
          </p:cNvPr>
          <p:cNvSpPr/>
          <p:nvPr/>
        </p:nvSpPr>
        <p:spPr>
          <a:xfrm>
            <a:off x="123328" y="1742389"/>
            <a:ext cx="6788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ridien"/>
              </a:rPr>
              <a:t>Navigation design </a:t>
            </a:r>
            <a:r>
              <a:rPr lang="en-US" dirty="0">
                <a:latin typeface="Meridien"/>
              </a:rPr>
              <a:t>is the specialized form of interface design tailored to presenting information spaces.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0AC24-94E8-D444-BB30-C26E649EAF89}"/>
              </a:ext>
            </a:extLst>
          </p:cNvPr>
          <p:cNvSpPr txBox="1"/>
          <p:nvPr/>
        </p:nvSpPr>
        <p:spPr>
          <a:xfrm>
            <a:off x="457200" y="2528158"/>
            <a:ext cx="188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Global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57236-6541-B84A-B258-B755D904AA0D}"/>
              </a:ext>
            </a:extLst>
          </p:cNvPr>
          <p:cNvSpPr txBox="1"/>
          <p:nvPr/>
        </p:nvSpPr>
        <p:spPr>
          <a:xfrm>
            <a:off x="7283684" y="1742389"/>
            <a:ext cx="17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Navigation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962E82-4627-4E9A-A9D3-68F5E8D4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08" y="2115399"/>
            <a:ext cx="4259518" cy="4638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E9C5B-9119-431E-95C5-47120874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74" y="2869560"/>
            <a:ext cx="5635546" cy="102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FD1C5-D764-4469-9597-0D2E8582D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74" y="3893885"/>
            <a:ext cx="5662105" cy="27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8DB048-3401-AF40-95B8-6B7C480FE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" y="159933"/>
            <a:ext cx="3993098" cy="189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CB08E-E0CB-4241-BBD8-E0083AD885F7}"/>
              </a:ext>
            </a:extLst>
          </p:cNvPr>
          <p:cNvSpPr txBox="1"/>
          <p:nvPr/>
        </p:nvSpPr>
        <p:spPr>
          <a:xfrm>
            <a:off x="4881423" y="400435"/>
            <a:ext cx="22375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Surface Plane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7603FC-DD5B-2F42-9FE9-B47EAB6DF1E1}"/>
              </a:ext>
            </a:extLst>
          </p:cNvPr>
          <p:cNvSpPr/>
          <p:nvPr/>
        </p:nvSpPr>
        <p:spPr>
          <a:xfrm>
            <a:off x="4161041" y="986536"/>
            <a:ext cx="8164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are dealing with the </a:t>
            </a:r>
            <a:r>
              <a:rPr lang="en-US" b="1" dirty="0"/>
              <a:t>sensory design </a:t>
            </a:r>
            <a:r>
              <a:rPr lang="en-US" dirty="0"/>
              <a:t>and presentation of the logical arrangements that make up the skeleton of the product.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821DC-65B1-3040-BD54-0C4FCFE7D672}"/>
              </a:ext>
            </a:extLst>
          </p:cNvPr>
          <p:cNvSpPr txBox="1"/>
          <p:nvPr/>
        </p:nvSpPr>
        <p:spPr>
          <a:xfrm>
            <a:off x="2103317" y="2423470"/>
            <a:ext cx="12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Pallet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D47C93-1148-D44C-8FE7-4A9BF9C16808}"/>
              </a:ext>
            </a:extLst>
          </p:cNvPr>
          <p:cNvSpPr/>
          <p:nvPr/>
        </p:nvSpPr>
        <p:spPr>
          <a:xfrm>
            <a:off x="954102" y="3309668"/>
            <a:ext cx="914400" cy="914400"/>
          </a:xfrm>
          <a:prstGeom prst="rect">
            <a:avLst/>
          </a:prstGeom>
          <a:solidFill>
            <a:srgbClr val="1030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29F4BD-0A46-2B40-8512-382896A4CC31}"/>
              </a:ext>
            </a:extLst>
          </p:cNvPr>
          <p:cNvSpPr/>
          <p:nvPr/>
        </p:nvSpPr>
        <p:spPr>
          <a:xfrm>
            <a:off x="3465823" y="3309668"/>
            <a:ext cx="914400" cy="9144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6259B-D9A1-D045-AFCC-70D83EAD7D9A}"/>
              </a:ext>
            </a:extLst>
          </p:cNvPr>
          <p:cNvSpPr/>
          <p:nvPr/>
        </p:nvSpPr>
        <p:spPr>
          <a:xfrm>
            <a:off x="2204097" y="3309668"/>
            <a:ext cx="914400" cy="914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C596F-BF5B-7B43-8807-33231ECD120A}"/>
              </a:ext>
            </a:extLst>
          </p:cNvPr>
          <p:cNvSpPr txBox="1"/>
          <p:nvPr/>
        </p:nvSpPr>
        <p:spPr>
          <a:xfrm>
            <a:off x="2176524" y="434470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#333333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7CCE1-41BD-4F48-8583-EAB141C1221F}"/>
              </a:ext>
            </a:extLst>
          </p:cNvPr>
          <p:cNvSpPr txBox="1"/>
          <p:nvPr/>
        </p:nvSpPr>
        <p:spPr>
          <a:xfrm>
            <a:off x="921424" y="434470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#303F9F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ACF0F-D38C-7244-BB24-6076886DFC6B}"/>
              </a:ext>
            </a:extLst>
          </p:cNvPr>
          <p:cNvSpPr txBox="1"/>
          <p:nvPr/>
        </p:nvSpPr>
        <p:spPr>
          <a:xfrm>
            <a:off x="3465823" y="434470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#FFFFFF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9BF5AE-3B84-EB4F-AA8F-3D50B2BD5307}"/>
              </a:ext>
            </a:extLst>
          </p:cNvPr>
          <p:cNvSpPr txBox="1"/>
          <p:nvPr/>
        </p:nvSpPr>
        <p:spPr>
          <a:xfrm>
            <a:off x="766213" y="5230906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Typography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83106-E57D-414E-B1ED-C90D65AACAB6}"/>
              </a:ext>
            </a:extLst>
          </p:cNvPr>
          <p:cNvSpPr/>
          <p:nvPr/>
        </p:nvSpPr>
        <p:spPr>
          <a:xfrm>
            <a:off x="2216232" y="5230906"/>
            <a:ext cx="2292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72CF"/>
                </a:solidFill>
                <a:latin typeface="Roboto"/>
              </a:rPr>
              <a:t>Ayuthaya</a:t>
            </a:r>
            <a:r>
              <a:rPr lang="en-US" b="1" dirty="0">
                <a:solidFill>
                  <a:srgbClr val="0072CF"/>
                </a:solidFill>
                <a:latin typeface="Roboto"/>
              </a:rPr>
              <a:t> (Regular)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574AA-36E5-1844-A8BB-D941692066A6}"/>
              </a:ext>
            </a:extLst>
          </p:cNvPr>
          <p:cNvSpPr txBox="1"/>
          <p:nvPr/>
        </p:nvSpPr>
        <p:spPr>
          <a:xfrm>
            <a:off x="7282989" y="1694377"/>
            <a:ext cx="238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Material Design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0B4322-73F6-E145-9D93-70E3E5BB0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50" y="2362818"/>
            <a:ext cx="2682802" cy="342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FA6ECD-31EC-E445-B2FF-50D88B088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42" y="3729920"/>
            <a:ext cx="3175000" cy="647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B0E307-7B26-4643-9B8C-898ABDE4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37" y="4703856"/>
            <a:ext cx="3365500" cy="1054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18DE21-F7F0-B846-8DBF-1913851FB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38" y="2462037"/>
            <a:ext cx="1333500" cy="647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D51E64-AF81-AC4B-B234-6EA44D41D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42" y="2351322"/>
            <a:ext cx="850900" cy="8255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E41F44E-3280-894D-A37F-454765430FC3}"/>
              </a:ext>
            </a:extLst>
          </p:cNvPr>
          <p:cNvSpPr txBox="1"/>
          <p:nvPr/>
        </p:nvSpPr>
        <p:spPr>
          <a:xfrm>
            <a:off x="8069408" y="3294945"/>
            <a:ext cx="15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Buttons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093E18-7E29-1C41-905C-67328602B245}"/>
              </a:ext>
            </a:extLst>
          </p:cNvPr>
          <p:cNvSpPr txBox="1"/>
          <p:nvPr/>
        </p:nvSpPr>
        <p:spPr>
          <a:xfrm>
            <a:off x="10363024" y="3309668"/>
            <a:ext cx="91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FF0E57-4A98-8C4C-84D8-4BE79BF59044}"/>
              </a:ext>
            </a:extLst>
          </p:cNvPr>
          <p:cNvSpPr txBox="1"/>
          <p:nvPr/>
        </p:nvSpPr>
        <p:spPr>
          <a:xfrm>
            <a:off x="5921189" y="5885241"/>
            <a:ext cx="61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36B114-A7D4-384F-9C6E-C9ACDB8CA139}"/>
              </a:ext>
            </a:extLst>
          </p:cNvPr>
          <p:cNvSpPr txBox="1"/>
          <p:nvPr/>
        </p:nvSpPr>
        <p:spPr>
          <a:xfrm>
            <a:off x="9616377" y="4385914"/>
            <a:ext cx="69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DE9B1B-AF93-2C43-8713-335F0251B32F}"/>
              </a:ext>
            </a:extLst>
          </p:cNvPr>
          <p:cNvSpPr txBox="1"/>
          <p:nvPr/>
        </p:nvSpPr>
        <p:spPr>
          <a:xfrm>
            <a:off x="9369738" y="575795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Field</a:t>
            </a:r>
          </a:p>
        </p:txBody>
      </p:sp>
    </p:spTree>
    <p:extLst>
      <p:ext uri="{BB962C8B-B14F-4D97-AF65-F5344CB8AC3E}">
        <p14:creationId xmlns:p14="http://schemas.microsoft.com/office/powerpoint/2010/main" val="11515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6440" y="2551837"/>
            <a:ext cx="58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</a:rPr>
              <a:t>UI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40160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8BB87A-5A0F-5E40-AFE4-04333B3D40DD}"/>
              </a:ext>
            </a:extLst>
          </p:cNvPr>
          <p:cNvSpPr txBox="1"/>
          <p:nvPr/>
        </p:nvSpPr>
        <p:spPr>
          <a:xfrm>
            <a:off x="5432874" y="648701"/>
            <a:ext cx="65570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Social Validation - </a:t>
            </a:r>
            <a:r>
              <a:rPr lang="en-US" dirty="0"/>
              <a:t>User Reviews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sz="2400" dirty="0"/>
              <a:t>Clarity - </a:t>
            </a:r>
            <a:r>
              <a:rPr lang="en-US" dirty="0"/>
              <a:t>User should not be confused between the object. He should be  to easily able to focus on the work which he wanted to do.</a:t>
            </a:r>
          </a:p>
          <a:p>
            <a:endParaRPr lang="en-US" sz="2400" dirty="0"/>
          </a:p>
          <a:p>
            <a:pPr marL="457200" indent="-457200">
              <a:buAutoNum type="arabicPeriod" startAt="3"/>
            </a:pPr>
            <a:r>
              <a:rPr lang="en-US" sz="2400" dirty="0"/>
              <a:t>Consistency – </a:t>
            </a:r>
            <a:r>
              <a:rPr lang="en-US" dirty="0"/>
              <a:t>The consistency in maintained throughout the app on mobile and web.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A328E-0A77-124B-AB1E-BD82A22B0F70}"/>
              </a:ext>
            </a:extLst>
          </p:cNvPr>
          <p:cNvSpPr txBox="1"/>
          <p:nvPr/>
        </p:nvSpPr>
        <p:spPr>
          <a:xfrm>
            <a:off x="363071" y="4157354"/>
            <a:ext cx="82305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en-US" sz="2400" dirty="0"/>
              <a:t>Scarcity - </a:t>
            </a:r>
            <a:r>
              <a:rPr lang="en-US" dirty="0"/>
              <a:t>As you can see the less available items seems to be more valuable – </a:t>
            </a:r>
          </a:p>
          <a:p>
            <a:r>
              <a:rPr lang="en-US" dirty="0"/>
              <a:t>e.g. - Assignment submission Page</a:t>
            </a:r>
          </a:p>
          <a:p>
            <a:endParaRPr lang="en-US" sz="2400" dirty="0"/>
          </a:p>
          <a:p>
            <a:r>
              <a:rPr lang="en-US" sz="2400" dirty="0"/>
              <a:t>5.   Familiarity - </a:t>
            </a:r>
            <a:r>
              <a:rPr lang="en-US" dirty="0"/>
              <a:t>Icon which are used in day to day life.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8D6FD-01F5-EA47-93FB-F6D5AEBB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43" y="5704962"/>
            <a:ext cx="81661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90CB5D-5930-44A2-9EB1-82C2E684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9" y="498309"/>
            <a:ext cx="5230815" cy="2978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960CE-85DF-4790-8C82-8E155C4FF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485" y="3429000"/>
            <a:ext cx="2366217" cy="31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6440" y="2551837"/>
            <a:ext cx="58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</a:rPr>
              <a:t>UX Research Methods</a:t>
            </a:r>
          </a:p>
        </p:txBody>
      </p:sp>
    </p:spTree>
    <p:extLst>
      <p:ext uri="{BB962C8B-B14F-4D97-AF65-F5344CB8AC3E}">
        <p14:creationId xmlns:p14="http://schemas.microsoft.com/office/powerpoint/2010/main" val="6340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CB08E-E0CB-4241-BBD8-E0083AD885F7}"/>
              </a:ext>
            </a:extLst>
          </p:cNvPr>
          <p:cNvSpPr txBox="1"/>
          <p:nvPr/>
        </p:nvSpPr>
        <p:spPr>
          <a:xfrm>
            <a:off x="4484236" y="478493"/>
            <a:ext cx="3433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Usability Lab Studies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92C22F-1E6D-41D7-9D93-25613EF32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48407"/>
              </p:ext>
            </p:extLst>
          </p:nvPr>
        </p:nvGraphicFramePr>
        <p:xfrm>
          <a:off x="568711" y="1139548"/>
          <a:ext cx="11162372" cy="488838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581186">
                  <a:extLst>
                    <a:ext uri="{9D8B030D-6E8A-4147-A177-3AD203B41FA5}">
                      <a16:colId xmlns:a16="http://schemas.microsoft.com/office/drawing/2014/main" val="1058317538"/>
                    </a:ext>
                  </a:extLst>
                </a:gridCol>
                <a:gridCol w="5581186">
                  <a:extLst>
                    <a:ext uri="{9D8B030D-6E8A-4147-A177-3AD203B41FA5}">
                      <a16:colId xmlns:a16="http://schemas.microsoft.com/office/drawing/2014/main" val="2462950313"/>
                    </a:ext>
                  </a:extLst>
                </a:gridCol>
              </a:tblGrid>
              <a:tr h="814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Task 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Avg time(mins)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368735"/>
                  </a:ext>
                </a:extLst>
              </a:tr>
              <a:tr h="814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Courses Viewing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4525507"/>
                  </a:ext>
                </a:extLst>
              </a:tr>
              <a:tr h="8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Access the course content of the course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591428"/>
                  </a:ext>
                </a:extLst>
              </a:tr>
              <a:tr h="814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Access Assignments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276325"/>
                  </a:ext>
                </a:extLst>
              </a:tr>
              <a:tr h="8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Access university calendar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3048842"/>
                  </a:ext>
                </a:extLst>
              </a:tr>
              <a:tr h="814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Raise questions/notes in discussion board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28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3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C4D1E-0F73-8D42-BF2E-B4D1BF65C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3" y="784660"/>
            <a:ext cx="4576556" cy="3751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2B68E-A0F6-2E46-AE5B-1963540D0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5" y="2008306"/>
            <a:ext cx="4105835" cy="3052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D3D31-0285-4449-A716-84AED7126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57" y="3377217"/>
            <a:ext cx="4404734" cy="3133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249" y="-33712"/>
            <a:ext cx="5334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Current Systems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8CAE1B-2B37-2D47-BAA0-45F9C00AFA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94" y="1248031"/>
            <a:ext cx="1259676" cy="76027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7D39C0-EB44-654E-B10E-33D8C2F54F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31" y="146043"/>
            <a:ext cx="747514" cy="480824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8747EB7-096F-F940-BB39-E97CB28741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241" y="4536389"/>
            <a:ext cx="1258568" cy="1256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F2035-5151-F34D-87E0-B7F5DD842289}"/>
              </a:ext>
            </a:extLst>
          </p:cNvPr>
          <p:cNvSpPr txBox="1"/>
          <p:nvPr/>
        </p:nvSpPr>
        <p:spPr>
          <a:xfrm>
            <a:off x="222691" y="2258529"/>
            <a:ext cx="109093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Bad User Experience</a:t>
            </a:r>
          </a:p>
          <a:p>
            <a:r>
              <a:rPr lang="en-US" dirty="0">
                <a:latin typeface="+mj-lt"/>
              </a:rPr>
              <a:t>Unnecessary complexity, Boring , Lack of user </a:t>
            </a:r>
          </a:p>
          <a:p>
            <a:r>
              <a:rPr lang="en-US" dirty="0">
                <a:latin typeface="+mj-lt"/>
              </a:rPr>
              <a:t>engagement, Infrequently updated</a:t>
            </a:r>
          </a:p>
          <a:p>
            <a:endParaRPr lang="en-US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Lack of Needs Assessment</a:t>
            </a:r>
          </a:p>
          <a:p>
            <a:r>
              <a:rPr lang="en-US" dirty="0">
                <a:latin typeface="+mj-lt"/>
              </a:rPr>
              <a:t>Lacking user specific services</a:t>
            </a:r>
          </a:p>
          <a:p>
            <a:endParaRPr lang="en-US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Redundant Advantages</a:t>
            </a:r>
          </a:p>
          <a:p>
            <a:endParaRPr lang="en-US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Multiple Solutions to solve single </a:t>
            </a:r>
          </a:p>
          <a:p>
            <a:r>
              <a:rPr lang="en-US" sz="2800" b="1" dirty="0">
                <a:latin typeface="+mj-lt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DA5E3-BD9F-DD49-8BF8-90C67072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94" y="2877311"/>
            <a:ext cx="4002359" cy="2849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CB08E-E0CB-4241-BBD8-E0083AD885F7}"/>
              </a:ext>
            </a:extLst>
          </p:cNvPr>
          <p:cNvSpPr txBox="1"/>
          <p:nvPr/>
        </p:nvSpPr>
        <p:spPr>
          <a:xfrm>
            <a:off x="3913094" y="510156"/>
            <a:ext cx="364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Feedback Survey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0C09F-E749-4E9F-AD16-360F168F26C9}"/>
              </a:ext>
            </a:extLst>
          </p:cNvPr>
          <p:cNvSpPr/>
          <p:nvPr/>
        </p:nvSpPr>
        <p:spPr>
          <a:xfrm>
            <a:off x="3913094" y="1096077"/>
            <a:ext cx="76379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Customer Feedback or </a:t>
            </a:r>
            <a:r>
              <a:rPr lang="en-US" dirty="0" err="1"/>
              <a:t>VoC</a:t>
            </a:r>
            <a:r>
              <a:rPr lang="en-US" dirty="0"/>
              <a:t> study is aimed at collecting ‘true’ data on participants who visit a site </a:t>
            </a:r>
            <a:r>
              <a:rPr lang="en-US" dirty="0">
                <a:sym typeface="Trebuchet MS Bold"/>
              </a:rPr>
              <a:t>and </a:t>
            </a:r>
            <a:r>
              <a:rPr lang="en-US" dirty="0">
                <a:sym typeface="Century Gothic"/>
              </a:rPr>
              <a:t>provides us with valuable insight into what your users/customers think about our product. This insight can help you create a product that users want to buy and create an amazing user experience that exceeds expectations and encourages them to come back again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>
              <a:sym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2B342-3A63-934E-A8DB-BB3E3CAFF67C}"/>
              </a:ext>
            </a:extLst>
          </p:cNvPr>
          <p:cNvSpPr txBox="1"/>
          <p:nvPr/>
        </p:nvSpPr>
        <p:spPr>
          <a:xfrm>
            <a:off x="4190007" y="3127402"/>
            <a:ext cx="34013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user logs out from </a:t>
            </a:r>
            <a:r>
              <a:rPr lang="en-US" dirty="0" err="1"/>
              <a:t>Blizz</a:t>
            </a:r>
            <a:r>
              <a:rPr lang="en-US" dirty="0"/>
              <a:t> </a:t>
            </a:r>
          </a:p>
          <a:p>
            <a:r>
              <a:rPr lang="en-US" dirty="0"/>
              <a:t>We present a feedback form to </a:t>
            </a:r>
          </a:p>
          <a:p>
            <a:r>
              <a:rPr lang="en-US" dirty="0"/>
              <a:t>capture user feedback to gain </a:t>
            </a:r>
          </a:p>
          <a:p>
            <a:r>
              <a:rPr lang="en-US" dirty="0"/>
              <a:t>useful insights to </a:t>
            </a:r>
          </a:p>
          <a:p>
            <a:r>
              <a:rPr lang="en-US" dirty="0"/>
              <a:t>help improve the </a:t>
            </a:r>
          </a:p>
          <a:p>
            <a:r>
              <a:rPr lang="en-US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17411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CB08E-E0CB-4241-BBD8-E0083AD885F7}"/>
              </a:ext>
            </a:extLst>
          </p:cNvPr>
          <p:cNvSpPr txBox="1"/>
          <p:nvPr/>
        </p:nvSpPr>
        <p:spPr>
          <a:xfrm>
            <a:off x="5057065" y="740642"/>
            <a:ext cx="261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Survey Analysis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F27919-7272-4BF1-B520-B7F94D388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121135"/>
              </p:ext>
            </p:extLst>
          </p:nvPr>
        </p:nvGraphicFramePr>
        <p:xfrm>
          <a:off x="490654" y="1460810"/>
          <a:ext cx="5093399" cy="2347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9940E6C-FAB9-45D0-B906-6271D1745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633754"/>
              </p:ext>
            </p:extLst>
          </p:nvPr>
        </p:nvGraphicFramePr>
        <p:xfrm>
          <a:off x="490654" y="4154187"/>
          <a:ext cx="4871459" cy="2118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8102B18-0659-47C3-9D07-D32648D02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216762"/>
              </p:ext>
            </p:extLst>
          </p:nvPr>
        </p:nvGraphicFramePr>
        <p:xfrm>
          <a:off x="6096000" y="1572322"/>
          <a:ext cx="5499100" cy="439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4574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6440" y="2551837"/>
            <a:ext cx="58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</a:rPr>
              <a:t>Lets Look at the Wireframes</a:t>
            </a:r>
          </a:p>
        </p:txBody>
      </p:sp>
    </p:spTree>
    <p:extLst>
      <p:ext uri="{BB962C8B-B14F-4D97-AF65-F5344CB8AC3E}">
        <p14:creationId xmlns:p14="http://schemas.microsoft.com/office/powerpoint/2010/main" val="10350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6440" y="2551837"/>
            <a:ext cx="589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632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0DBE9-8787-4B4F-929D-AF357BAC56D4}"/>
              </a:ext>
            </a:extLst>
          </p:cNvPr>
          <p:cNvSpPr txBox="1"/>
          <p:nvPr/>
        </p:nvSpPr>
        <p:spPr>
          <a:xfrm>
            <a:off x="3180783" y="2744925"/>
            <a:ext cx="5830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kern="0" spc="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30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8" r="22728"/>
          <a:stretch>
            <a:fillRect/>
          </a:stretch>
        </p:blipFill>
        <p:spPr/>
      </p:pic>
      <p:sp>
        <p:nvSpPr>
          <p:cNvPr id="54" name="Rectangle 13"/>
          <p:cNvSpPr/>
          <p:nvPr/>
        </p:nvSpPr>
        <p:spPr>
          <a:xfrm>
            <a:off x="866" y="-11151"/>
            <a:ext cx="6648711" cy="6869151"/>
          </a:xfrm>
          <a:custGeom>
            <a:avLst/>
            <a:gdLst>
              <a:gd name="connsiteX0" fmla="*/ 0 w 13782907"/>
              <a:gd name="connsiteY0" fmla="*/ 0 h 13738301"/>
              <a:gd name="connsiteX1" fmla="*/ 13782907 w 13782907"/>
              <a:gd name="connsiteY1" fmla="*/ 0 h 13738301"/>
              <a:gd name="connsiteX2" fmla="*/ 13782907 w 13782907"/>
              <a:gd name="connsiteY2" fmla="*/ 13738301 h 13738301"/>
              <a:gd name="connsiteX3" fmla="*/ 0 w 13782907"/>
              <a:gd name="connsiteY3" fmla="*/ 13738301 h 13738301"/>
              <a:gd name="connsiteX4" fmla="*/ 0 w 13782907"/>
              <a:gd name="connsiteY4" fmla="*/ 0 h 13738301"/>
              <a:gd name="connsiteX0" fmla="*/ 0 w 19403122"/>
              <a:gd name="connsiteY0" fmla="*/ 0 h 13738301"/>
              <a:gd name="connsiteX1" fmla="*/ 19403122 w 19403122"/>
              <a:gd name="connsiteY1" fmla="*/ 44604 h 13738301"/>
              <a:gd name="connsiteX2" fmla="*/ 13782907 w 19403122"/>
              <a:gd name="connsiteY2" fmla="*/ 13738301 h 13738301"/>
              <a:gd name="connsiteX3" fmla="*/ 0 w 19403122"/>
              <a:gd name="connsiteY3" fmla="*/ 13738301 h 13738301"/>
              <a:gd name="connsiteX4" fmla="*/ 0 w 19403122"/>
              <a:gd name="connsiteY4" fmla="*/ 0 h 13738301"/>
              <a:gd name="connsiteX0" fmla="*/ 0 w 19425424"/>
              <a:gd name="connsiteY0" fmla="*/ 0 h 13738301"/>
              <a:gd name="connsiteX1" fmla="*/ 19425424 w 19425424"/>
              <a:gd name="connsiteY1" fmla="*/ 44604 h 13738301"/>
              <a:gd name="connsiteX2" fmla="*/ 13782907 w 19425424"/>
              <a:gd name="connsiteY2" fmla="*/ 13738301 h 13738301"/>
              <a:gd name="connsiteX3" fmla="*/ 0 w 19425424"/>
              <a:gd name="connsiteY3" fmla="*/ 13738301 h 13738301"/>
              <a:gd name="connsiteX4" fmla="*/ 0 w 19425424"/>
              <a:gd name="connsiteY4" fmla="*/ 0 h 13738301"/>
              <a:gd name="connsiteX0" fmla="*/ 0 w 19403122"/>
              <a:gd name="connsiteY0" fmla="*/ 1 h 13738302"/>
              <a:gd name="connsiteX1" fmla="*/ 19403122 w 19403122"/>
              <a:gd name="connsiteY1" fmla="*/ 0 h 13738302"/>
              <a:gd name="connsiteX2" fmla="*/ 13782907 w 19403122"/>
              <a:gd name="connsiteY2" fmla="*/ 13738302 h 13738302"/>
              <a:gd name="connsiteX3" fmla="*/ 0 w 19403122"/>
              <a:gd name="connsiteY3" fmla="*/ 13738302 h 13738302"/>
              <a:gd name="connsiteX4" fmla="*/ 0 w 19403122"/>
              <a:gd name="connsiteY4" fmla="*/ 1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3122" h="13738302">
                <a:moveTo>
                  <a:pt x="0" y="1"/>
                </a:moveTo>
                <a:lnTo>
                  <a:pt x="19403122" y="0"/>
                </a:lnTo>
                <a:lnTo>
                  <a:pt x="13782907" y="13738302"/>
                </a:lnTo>
                <a:lnTo>
                  <a:pt x="0" y="13738302"/>
                </a:lnTo>
                <a:lnTo>
                  <a:pt x="0" y="1"/>
                </a:lnTo>
                <a:close/>
              </a:path>
            </a:pathLst>
          </a:custGeom>
          <a:solidFill>
            <a:schemeClr val="tx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78531" y="5394024"/>
            <a:ext cx="1326517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Data Analytics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5623257" y="5719506"/>
            <a:ext cx="4804721" cy="64925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Informative data analysis based on performance and resource utilization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01877" y="1496017"/>
            <a:ext cx="1353256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Single solution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6646603" y="1830830"/>
            <a:ext cx="4804721" cy="64925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 single integrated solution to avoid use of multiple platforms and increase productivity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09660" y="2785556"/>
            <a:ext cx="720069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Design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6254386" y="3111038"/>
            <a:ext cx="4804721" cy="64925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Improve visual appeal and reduce number of clicks to fulfill various user needs</a:t>
            </a:r>
          </a:p>
        </p:txBody>
      </p:sp>
      <p:sp>
        <p:nvSpPr>
          <p:cNvPr id="36" name="Oval 35"/>
          <p:cNvSpPr/>
          <p:nvPr/>
        </p:nvSpPr>
        <p:spPr>
          <a:xfrm>
            <a:off x="5276773" y="2913685"/>
            <a:ext cx="800902" cy="800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45644" y="5506315"/>
            <a:ext cx="800902" cy="8009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668990" y="1612996"/>
            <a:ext cx="800902" cy="800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906341" y="1841816"/>
            <a:ext cx="348046" cy="348046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40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  <p:sp>
          <p:nvSpPr>
            <p:cNvPr id="41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838863" y="5667902"/>
            <a:ext cx="405836" cy="368942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</p:grpSp>
      <p:sp>
        <p:nvSpPr>
          <p:cNvPr id="45" name="Freeform 115"/>
          <p:cNvSpPr>
            <a:spLocks noChangeArrowheads="1"/>
          </p:cNvSpPr>
          <p:nvPr/>
        </p:nvSpPr>
        <p:spPr bwMode="auto">
          <a:xfrm>
            <a:off x="5513668" y="3143070"/>
            <a:ext cx="348502" cy="348502"/>
          </a:xfrm>
          <a:custGeom>
            <a:avLst/>
            <a:gdLst>
              <a:gd name="T0" fmla="*/ 430 w 490"/>
              <a:gd name="T1" fmla="*/ 233 h 489"/>
              <a:gd name="T2" fmla="*/ 472 w 490"/>
              <a:gd name="T3" fmla="*/ 303 h 489"/>
              <a:gd name="T4" fmla="*/ 430 w 490"/>
              <a:gd name="T5" fmla="*/ 372 h 489"/>
              <a:gd name="T6" fmla="*/ 413 w 490"/>
              <a:gd name="T7" fmla="*/ 379 h 489"/>
              <a:gd name="T8" fmla="*/ 372 w 490"/>
              <a:gd name="T9" fmla="*/ 382 h 489"/>
              <a:gd name="T10" fmla="*/ 392 w 490"/>
              <a:gd name="T11" fmla="*/ 223 h 489"/>
              <a:gd name="T12" fmla="*/ 413 w 490"/>
              <a:gd name="T13" fmla="*/ 226 h 489"/>
              <a:gd name="T14" fmla="*/ 255 w 490"/>
              <a:gd name="T15" fmla="*/ 471 h 489"/>
              <a:gd name="T16" fmla="*/ 274 w 490"/>
              <a:gd name="T17" fmla="*/ 458 h 489"/>
              <a:gd name="T18" fmla="*/ 292 w 490"/>
              <a:gd name="T19" fmla="*/ 471 h 489"/>
              <a:gd name="T20" fmla="*/ 117 w 490"/>
              <a:gd name="T21" fmla="*/ 223 h 489"/>
              <a:gd name="T22" fmla="*/ 97 w 490"/>
              <a:gd name="T23" fmla="*/ 382 h 489"/>
              <a:gd name="T24" fmla="*/ 77 w 490"/>
              <a:gd name="T25" fmla="*/ 379 h 489"/>
              <a:gd name="T26" fmla="*/ 77 w 490"/>
              <a:gd name="T27" fmla="*/ 226 h 489"/>
              <a:gd name="T28" fmla="*/ 117 w 490"/>
              <a:gd name="T29" fmla="*/ 223 h 489"/>
              <a:gd name="T30" fmla="*/ 59 w 490"/>
              <a:gd name="T31" fmla="*/ 371 h 489"/>
              <a:gd name="T32" fmla="*/ 18 w 490"/>
              <a:gd name="T33" fmla="*/ 303 h 489"/>
              <a:gd name="T34" fmla="*/ 59 w 490"/>
              <a:gd name="T35" fmla="*/ 371 h 489"/>
              <a:gd name="T36" fmla="*/ 424 w 490"/>
              <a:gd name="T37" fmla="*/ 212 h 489"/>
              <a:gd name="T38" fmla="*/ 401 w 490"/>
              <a:gd name="T39" fmla="*/ 155 h 489"/>
              <a:gd name="T40" fmla="*/ 245 w 490"/>
              <a:gd name="T41" fmla="*/ 0 h 489"/>
              <a:gd name="T42" fmla="*/ 88 w 490"/>
              <a:gd name="T43" fmla="*/ 155 h 489"/>
              <a:gd name="T44" fmla="*/ 88 w 490"/>
              <a:gd name="T45" fmla="*/ 207 h 489"/>
              <a:gd name="T46" fmla="*/ 65 w 490"/>
              <a:gd name="T47" fmla="*/ 212 h 489"/>
              <a:gd name="T48" fmla="*/ 0 w 490"/>
              <a:gd name="T49" fmla="*/ 303 h 489"/>
              <a:gd name="T50" fmla="*/ 65 w 490"/>
              <a:gd name="T51" fmla="*/ 394 h 489"/>
              <a:gd name="T52" fmla="*/ 126 w 490"/>
              <a:gd name="T53" fmla="*/ 399 h 489"/>
              <a:gd name="T54" fmla="*/ 135 w 490"/>
              <a:gd name="T55" fmla="*/ 390 h 489"/>
              <a:gd name="T56" fmla="*/ 135 w 490"/>
              <a:gd name="T57" fmla="*/ 214 h 489"/>
              <a:gd name="T58" fmla="*/ 106 w 490"/>
              <a:gd name="T59" fmla="*/ 206 h 489"/>
              <a:gd name="T60" fmla="*/ 106 w 490"/>
              <a:gd name="T61" fmla="*/ 155 h 489"/>
              <a:gd name="T62" fmla="*/ 245 w 490"/>
              <a:gd name="T63" fmla="*/ 17 h 489"/>
              <a:gd name="T64" fmla="*/ 383 w 490"/>
              <a:gd name="T65" fmla="*/ 206 h 489"/>
              <a:gd name="T66" fmla="*/ 363 w 490"/>
              <a:gd name="T67" fmla="*/ 206 h 489"/>
              <a:gd name="T68" fmla="*/ 354 w 490"/>
              <a:gd name="T69" fmla="*/ 390 h 489"/>
              <a:gd name="T70" fmla="*/ 363 w 490"/>
              <a:gd name="T71" fmla="*/ 399 h 489"/>
              <a:gd name="T72" fmla="*/ 383 w 490"/>
              <a:gd name="T73" fmla="*/ 449 h 489"/>
              <a:gd name="T74" fmla="*/ 383 w 490"/>
              <a:gd name="T75" fmla="*/ 450 h 489"/>
              <a:gd name="T76" fmla="*/ 377 w 490"/>
              <a:gd name="T77" fmla="*/ 464 h 489"/>
              <a:gd name="T78" fmla="*/ 363 w 490"/>
              <a:gd name="T79" fmla="*/ 471 h 489"/>
              <a:gd name="T80" fmla="*/ 310 w 490"/>
              <a:gd name="T81" fmla="*/ 471 h 489"/>
              <a:gd name="T82" fmla="*/ 301 w 490"/>
              <a:gd name="T83" fmla="*/ 452 h 489"/>
              <a:gd name="T84" fmla="*/ 274 w 490"/>
              <a:gd name="T85" fmla="*/ 440 h 489"/>
              <a:gd name="T86" fmla="*/ 236 w 490"/>
              <a:gd name="T87" fmla="*/ 480 h 489"/>
              <a:gd name="T88" fmla="*/ 303 w 490"/>
              <a:gd name="T89" fmla="*/ 488 h 489"/>
              <a:gd name="T90" fmla="*/ 363 w 490"/>
              <a:gd name="T91" fmla="*/ 488 h 489"/>
              <a:gd name="T92" fmla="*/ 390 w 490"/>
              <a:gd name="T93" fmla="*/ 476 h 489"/>
              <a:gd name="T94" fmla="*/ 401 w 490"/>
              <a:gd name="T95" fmla="*/ 450 h 489"/>
              <a:gd name="T96" fmla="*/ 401 w 490"/>
              <a:gd name="T97" fmla="*/ 398 h 489"/>
              <a:gd name="T98" fmla="*/ 424 w 490"/>
              <a:gd name="T99" fmla="*/ 394 h 489"/>
              <a:gd name="T100" fmla="*/ 489 w 490"/>
              <a:gd name="T101" fmla="*/ 303 h 489"/>
              <a:gd name="T102" fmla="*/ 424 w 490"/>
              <a:gd name="T103" fmla="*/ 212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489">
                <a:moveTo>
                  <a:pt x="430" y="372"/>
                </a:moveTo>
                <a:lnTo>
                  <a:pt x="430" y="233"/>
                </a:lnTo>
                <a:lnTo>
                  <a:pt x="430" y="233"/>
                </a:lnTo>
                <a:cubicBezTo>
                  <a:pt x="456" y="247"/>
                  <a:pt x="472" y="273"/>
                  <a:pt x="472" y="303"/>
                </a:cubicBezTo>
                <a:lnTo>
                  <a:pt x="472" y="303"/>
                </a:lnTo>
                <a:cubicBezTo>
                  <a:pt x="472" y="332"/>
                  <a:pt x="456" y="358"/>
                  <a:pt x="430" y="372"/>
                </a:cubicBezTo>
                <a:close/>
                <a:moveTo>
                  <a:pt x="413" y="379"/>
                </a:moveTo>
                <a:lnTo>
                  <a:pt x="413" y="379"/>
                </a:lnTo>
                <a:cubicBezTo>
                  <a:pt x="406" y="381"/>
                  <a:pt x="399" y="382"/>
                  <a:pt x="392" y="382"/>
                </a:cubicBezTo>
                <a:lnTo>
                  <a:pt x="372" y="382"/>
                </a:lnTo>
                <a:lnTo>
                  <a:pt x="372" y="223"/>
                </a:lnTo>
                <a:lnTo>
                  <a:pt x="392" y="223"/>
                </a:lnTo>
                <a:lnTo>
                  <a:pt x="392" y="223"/>
                </a:lnTo>
                <a:cubicBezTo>
                  <a:pt x="399" y="223"/>
                  <a:pt x="406" y="224"/>
                  <a:pt x="413" y="226"/>
                </a:cubicBezTo>
                <a:lnTo>
                  <a:pt x="413" y="379"/>
                </a:lnTo>
                <a:close/>
                <a:moveTo>
                  <a:pt x="255" y="471"/>
                </a:moveTo>
                <a:lnTo>
                  <a:pt x="255" y="471"/>
                </a:lnTo>
                <a:cubicBezTo>
                  <a:pt x="258" y="463"/>
                  <a:pt x="266" y="458"/>
                  <a:pt x="274" y="458"/>
                </a:cubicBezTo>
                <a:lnTo>
                  <a:pt x="274" y="458"/>
                </a:lnTo>
                <a:cubicBezTo>
                  <a:pt x="283" y="458"/>
                  <a:pt x="290" y="463"/>
                  <a:pt x="292" y="471"/>
                </a:cubicBezTo>
                <a:lnTo>
                  <a:pt x="255" y="471"/>
                </a:lnTo>
                <a:close/>
                <a:moveTo>
                  <a:pt x="117" y="223"/>
                </a:moveTo>
                <a:lnTo>
                  <a:pt x="117" y="382"/>
                </a:lnTo>
                <a:lnTo>
                  <a:pt x="97" y="382"/>
                </a:lnTo>
                <a:lnTo>
                  <a:pt x="97" y="382"/>
                </a:lnTo>
                <a:cubicBezTo>
                  <a:pt x="90" y="382"/>
                  <a:pt x="83" y="381"/>
                  <a:pt x="77" y="379"/>
                </a:cubicBezTo>
                <a:lnTo>
                  <a:pt x="77" y="226"/>
                </a:lnTo>
                <a:lnTo>
                  <a:pt x="77" y="226"/>
                </a:lnTo>
                <a:cubicBezTo>
                  <a:pt x="83" y="224"/>
                  <a:pt x="90" y="223"/>
                  <a:pt x="97" y="223"/>
                </a:cubicBezTo>
                <a:lnTo>
                  <a:pt x="117" y="223"/>
                </a:lnTo>
                <a:close/>
                <a:moveTo>
                  <a:pt x="59" y="371"/>
                </a:moveTo>
                <a:lnTo>
                  <a:pt x="59" y="371"/>
                </a:lnTo>
                <a:cubicBezTo>
                  <a:pt x="34" y="357"/>
                  <a:pt x="18" y="331"/>
                  <a:pt x="18" y="303"/>
                </a:cubicBezTo>
                <a:lnTo>
                  <a:pt x="18" y="303"/>
                </a:lnTo>
                <a:cubicBezTo>
                  <a:pt x="18" y="273"/>
                  <a:pt x="34" y="247"/>
                  <a:pt x="59" y="233"/>
                </a:cubicBezTo>
                <a:lnTo>
                  <a:pt x="59" y="371"/>
                </a:lnTo>
                <a:close/>
                <a:moveTo>
                  <a:pt x="424" y="212"/>
                </a:moveTo>
                <a:lnTo>
                  <a:pt x="424" y="212"/>
                </a:lnTo>
                <a:cubicBezTo>
                  <a:pt x="416" y="209"/>
                  <a:pt x="409" y="207"/>
                  <a:pt x="401" y="207"/>
                </a:cubicBezTo>
                <a:lnTo>
                  <a:pt x="401" y="155"/>
                </a:lnTo>
                <a:lnTo>
                  <a:pt x="401" y="155"/>
                </a:lnTo>
                <a:cubicBezTo>
                  <a:pt x="401" y="69"/>
                  <a:pt x="331" y="0"/>
                  <a:pt x="245" y="0"/>
                </a:cubicBezTo>
                <a:lnTo>
                  <a:pt x="245" y="0"/>
                </a:lnTo>
                <a:cubicBezTo>
                  <a:pt x="158" y="0"/>
                  <a:pt x="88" y="69"/>
                  <a:pt x="88" y="155"/>
                </a:cubicBezTo>
                <a:lnTo>
                  <a:pt x="88" y="207"/>
                </a:lnTo>
                <a:lnTo>
                  <a:pt x="88" y="207"/>
                </a:lnTo>
                <a:cubicBezTo>
                  <a:pt x="80" y="207"/>
                  <a:pt x="72" y="209"/>
                  <a:pt x="65" y="212"/>
                </a:cubicBezTo>
                <a:lnTo>
                  <a:pt x="65" y="212"/>
                </a:lnTo>
                <a:cubicBezTo>
                  <a:pt x="27" y="225"/>
                  <a:pt x="0" y="261"/>
                  <a:pt x="0" y="303"/>
                </a:cubicBezTo>
                <a:lnTo>
                  <a:pt x="0" y="303"/>
                </a:lnTo>
                <a:cubicBezTo>
                  <a:pt x="0" y="343"/>
                  <a:pt x="27" y="380"/>
                  <a:pt x="65" y="394"/>
                </a:cubicBezTo>
                <a:lnTo>
                  <a:pt x="65" y="394"/>
                </a:lnTo>
                <a:cubicBezTo>
                  <a:pt x="75" y="397"/>
                  <a:pt x="86" y="399"/>
                  <a:pt x="97" y="399"/>
                </a:cubicBezTo>
                <a:lnTo>
                  <a:pt x="126" y="399"/>
                </a:lnTo>
                <a:lnTo>
                  <a:pt x="126" y="399"/>
                </a:lnTo>
                <a:cubicBezTo>
                  <a:pt x="131" y="399"/>
                  <a:pt x="135" y="395"/>
                  <a:pt x="135" y="390"/>
                </a:cubicBezTo>
                <a:lnTo>
                  <a:pt x="135" y="214"/>
                </a:lnTo>
                <a:lnTo>
                  <a:pt x="135" y="214"/>
                </a:lnTo>
                <a:cubicBezTo>
                  <a:pt x="135" y="210"/>
                  <a:pt x="131" y="206"/>
                  <a:pt x="126" y="206"/>
                </a:cubicBezTo>
                <a:lnTo>
                  <a:pt x="106" y="206"/>
                </a:lnTo>
                <a:lnTo>
                  <a:pt x="106" y="155"/>
                </a:lnTo>
                <a:lnTo>
                  <a:pt x="106" y="155"/>
                </a:lnTo>
                <a:cubicBezTo>
                  <a:pt x="106" y="79"/>
                  <a:pt x="168" y="17"/>
                  <a:pt x="245" y="17"/>
                </a:cubicBezTo>
                <a:lnTo>
                  <a:pt x="245" y="17"/>
                </a:lnTo>
                <a:cubicBezTo>
                  <a:pt x="321" y="17"/>
                  <a:pt x="383" y="79"/>
                  <a:pt x="383" y="155"/>
                </a:cubicBezTo>
                <a:lnTo>
                  <a:pt x="383" y="206"/>
                </a:lnTo>
                <a:lnTo>
                  <a:pt x="363" y="206"/>
                </a:lnTo>
                <a:lnTo>
                  <a:pt x="363" y="206"/>
                </a:lnTo>
                <a:cubicBezTo>
                  <a:pt x="358" y="206"/>
                  <a:pt x="354" y="210"/>
                  <a:pt x="354" y="214"/>
                </a:cubicBezTo>
                <a:lnTo>
                  <a:pt x="354" y="390"/>
                </a:lnTo>
                <a:lnTo>
                  <a:pt x="354" y="390"/>
                </a:lnTo>
                <a:cubicBezTo>
                  <a:pt x="354" y="395"/>
                  <a:pt x="358" y="399"/>
                  <a:pt x="363" y="399"/>
                </a:cubicBezTo>
                <a:lnTo>
                  <a:pt x="383" y="399"/>
                </a:lnTo>
                <a:lnTo>
                  <a:pt x="383" y="449"/>
                </a:lnTo>
                <a:lnTo>
                  <a:pt x="383" y="450"/>
                </a:lnTo>
                <a:lnTo>
                  <a:pt x="383" y="450"/>
                </a:lnTo>
                <a:cubicBezTo>
                  <a:pt x="383" y="455"/>
                  <a:pt x="381" y="460"/>
                  <a:pt x="377" y="464"/>
                </a:cubicBezTo>
                <a:lnTo>
                  <a:pt x="377" y="464"/>
                </a:lnTo>
                <a:cubicBezTo>
                  <a:pt x="374" y="468"/>
                  <a:pt x="369" y="471"/>
                  <a:pt x="363" y="471"/>
                </a:cubicBezTo>
                <a:lnTo>
                  <a:pt x="363" y="471"/>
                </a:lnTo>
                <a:lnTo>
                  <a:pt x="310" y="471"/>
                </a:lnTo>
                <a:lnTo>
                  <a:pt x="310" y="471"/>
                </a:lnTo>
                <a:cubicBezTo>
                  <a:pt x="309" y="464"/>
                  <a:pt x="306" y="457"/>
                  <a:pt x="301" y="452"/>
                </a:cubicBezTo>
                <a:lnTo>
                  <a:pt x="301" y="452"/>
                </a:lnTo>
                <a:cubicBezTo>
                  <a:pt x="293" y="445"/>
                  <a:pt x="284" y="440"/>
                  <a:pt x="274" y="440"/>
                </a:cubicBezTo>
                <a:lnTo>
                  <a:pt x="274" y="440"/>
                </a:lnTo>
                <a:cubicBezTo>
                  <a:pt x="253" y="440"/>
                  <a:pt x="236" y="458"/>
                  <a:pt x="236" y="480"/>
                </a:cubicBezTo>
                <a:lnTo>
                  <a:pt x="236" y="480"/>
                </a:lnTo>
                <a:cubicBezTo>
                  <a:pt x="236" y="484"/>
                  <a:pt x="240" y="488"/>
                  <a:pt x="245" y="488"/>
                </a:cubicBezTo>
                <a:lnTo>
                  <a:pt x="303" y="488"/>
                </a:lnTo>
                <a:lnTo>
                  <a:pt x="363" y="488"/>
                </a:lnTo>
                <a:lnTo>
                  <a:pt x="363" y="488"/>
                </a:lnTo>
                <a:lnTo>
                  <a:pt x="363" y="488"/>
                </a:lnTo>
                <a:cubicBezTo>
                  <a:pt x="373" y="488"/>
                  <a:pt x="382" y="483"/>
                  <a:pt x="390" y="476"/>
                </a:cubicBezTo>
                <a:lnTo>
                  <a:pt x="390" y="476"/>
                </a:lnTo>
                <a:cubicBezTo>
                  <a:pt x="397" y="470"/>
                  <a:pt x="401" y="460"/>
                  <a:pt x="401" y="450"/>
                </a:cubicBezTo>
                <a:lnTo>
                  <a:pt x="401" y="449"/>
                </a:lnTo>
                <a:lnTo>
                  <a:pt x="401" y="398"/>
                </a:lnTo>
                <a:lnTo>
                  <a:pt x="401" y="398"/>
                </a:lnTo>
                <a:cubicBezTo>
                  <a:pt x="409" y="397"/>
                  <a:pt x="417" y="396"/>
                  <a:pt x="424" y="394"/>
                </a:cubicBezTo>
                <a:lnTo>
                  <a:pt x="424" y="394"/>
                </a:lnTo>
                <a:cubicBezTo>
                  <a:pt x="463" y="380"/>
                  <a:pt x="489" y="344"/>
                  <a:pt x="489" y="303"/>
                </a:cubicBezTo>
                <a:lnTo>
                  <a:pt x="489" y="303"/>
                </a:lnTo>
                <a:cubicBezTo>
                  <a:pt x="489" y="261"/>
                  <a:pt x="463" y="225"/>
                  <a:pt x="424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Open Sans Regular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72765" y="4098540"/>
            <a:ext cx="1406091" cy="3231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500" b="1" dirty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Personalization</a:t>
            </a: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5917492" y="4424022"/>
            <a:ext cx="4804721" cy="36712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Institutional oriented platform </a:t>
            </a:r>
          </a:p>
        </p:txBody>
      </p:sp>
      <p:sp>
        <p:nvSpPr>
          <p:cNvPr id="50" name="Oval 49"/>
          <p:cNvSpPr/>
          <p:nvPr/>
        </p:nvSpPr>
        <p:spPr>
          <a:xfrm>
            <a:off x="4939879" y="4210831"/>
            <a:ext cx="800902" cy="800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133097" y="4372419"/>
            <a:ext cx="405836" cy="368942"/>
            <a:chOff x="2790820" y="6602587"/>
            <a:chExt cx="1068508" cy="971373"/>
          </a:xfrm>
          <a:solidFill>
            <a:schemeClr val="bg1"/>
          </a:solidFill>
        </p:grpSpPr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790820" y="7165984"/>
              <a:ext cx="1068508" cy="407976"/>
            </a:xfrm>
            <a:custGeom>
              <a:avLst/>
              <a:gdLst>
                <a:gd name="T0" fmla="*/ 18 w 484"/>
                <a:gd name="T1" fmla="*/ 165 h 184"/>
                <a:gd name="T2" fmla="*/ 18 w 484"/>
                <a:gd name="T3" fmla="*/ 165 h 184"/>
                <a:gd name="T4" fmla="*/ 116 w 484"/>
                <a:gd name="T5" fmla="*/ 22 h 184"/>
                <a:gd name="T6" fmla="*/ 116 w 484"/>
                <a:gd name="T7" fmla="*/ 22 h 184"/>
                <a:gd name="T8" fmla="*/ 242 w 484"/>
                <a:gd name="T9" fmla="*/ 92 h 184"/>
                <a:gd name="T10" fmla="*/ 242 w 484"/>
                <a:gd name="T11" fmla="*/ 92 h 184"/>
                <a:gd name="T12" fmla="*/ 369 w 484"/>
                <a:gd name="T13" fmla="*/ 22 h 184"/>
                <a:gd name="T14" fmla="*/ 369 w 484"/>
                <a:gd name="T15" fmla="*/ 22 h 184"/>
                <a:gd name="T16" fmla="*/ 465 w 484"/>
                <a:gd name="T17" fmla="*/ 165 h 184"/>
                <a:gd name="T18" fmla="*/ 18 w 484"/>
                <a:gd name="T19" fmla="*/ 165 h 184"/>
                <a:gd name="T20" fmla="*/ 369 w 484"/>
                <a:gd name="T21" fmla="*/ 2 h 184"/>
                <a:gd name="T22" fmla="*/ 369 w 484"/>
                <a:gd name="T23" fmla="*/ 2 h 184"/>
                <a:gd name="T24" fmla="*/ 357 w 484"/>
                <a:gd name="T25" fmla="*/ 7 h 184"/>
                <a:gd name="T26" fmla="*/ 357 w 484"/>
                <a:gd name="T27" fmla="*/ 7 h 184"/>
                <a:gd name="T28" fmla="*/ 242 w 484"/>
                <a:gd name="T29" fmla="*/ 74 h 184"/>
                <a:gd name="T30" fmla="*/ 242 w 484"/>
                <a:gd name="T31" fmla="*/ 74 h 184"/>
                <a:gd name="T32" fmla="*/ 126 w 484"/>
                <a:gd name="T33" fmla="*/ 7 h 184"/>
                <a:gd name="T34" fmla="*/ 126 w 484"/>
                <a:gd name="T35" fmla="*/ 7 h 184"/>
                <a:gd name="T36" fmla="*/ 114 w 484"/>
                <a:gd name="T37" fmla="*/ 2 h 184"/>
                <a:gd name="T38" fmla="*/ 114 w 484"/>
                <a:gd name="T39" fmla="*/ 2 h 184"/>
                <a:gd name="T40" fmla="*/ 0 w 484"/>
                <a:gd name="T41" fmla="*/ 173 h 184"/>
                <a:gd name="T42" fmla="*/ 0 w 484"/>
                <a:gd name="T43" fmla="*/ 173 h 184"/>
                <a:gd name="T44" fmla="*/ 2 w 484"/>
                <a:gd name="T45" fmla="*/ 179 h 184"/>
                <a:gd name="T46" fmla="*/ 2 w 484"/>
                <a:gd name="T47" fmla="*/ 179 h 184"/>
                <a:gd name="T48" fmla="*/ 9 w 484"/>
                <a:gd name="T49" fmla="*/ 183 h 184"/>
                <a:gd name="T50" fmla="*/ 475 w 484"/>
                <a:gd name="T51" fmla="*/ 183 h 184"/>
                <a:gd name="T52" fmla="*/ 475 w 484"/>
                <a:gd name="T53" fmla="*/ 183 h 184"/>
                <a:gd name="T54" fmla="*/ 481 w 484"/>
                <a:gd name="T55" fmla="*/ 179 h 184"/>
                <a:gd name="T56" fmla="*/ 481 w 484"/>
                <a:gd name="T57" fmla="*/ 179 h 184"/>
                <a:gd name="T58" fmla="*/ 483 w 484"/>
                <a:gd name="T59" fmla="*/ 173 h 184"/>
                <a:gd name="T60" fmla="*/ 483 w 484"/>
                <a:gd name="T61" fmla="*/ 173 h 184"/>
                <a:gd name="T62" fmla="*/ 369 w 484"/>
                <a:gd name="T6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4" h="184">
                  <a:moveTo>
                    <a:pt x="18" y="165"/>
                  </a:moveTo>
                  <a:lnTo>
                    <a:pt x="18" y="165"/>
                  </a:lnTo>
                  <a:cubicBezTo>
                    <a:pt x="20" y="139"/>
                    <a:pt x="34" y="63"/>
                    <a:pt x="116" y="22"/>
                  </a:cubicBezTo>
                  <a:lnTo>
                    <a:pt x="116" y="22"/>
                  </a:lnTo>
                  <a:cubicBezTo>
                    <a:pt x="143" y="65"/>
                    <a:pt x="191" y="92"/>
                    <a:pt x="242" y="92"/>
                  </a:cubicBezTo>
                  <a:lnTo>
                    <a:pt x="242" y="92"/>
                  </a:lnTo>
                  <a:cubicBezTo>
                    <a:pt x="293" y="92"/>
                    <a:pt x="342" y="65"/>
                    <a:pt x="369" y="22"/>
                  </a:cubicBezTo>
                  <a:lnTo>
                    <a:pt x="369" y="22"/>
                  </a:lnTo>
                  <a:cubicBezTo>
                    <a:pt x="449" y="63"/>
                    <a:pt x="463" y="139"/>
                    <a:pt x="465" y="165"/>
                  </a:cubicBezTo>
                  <a:lnTo>
                    <a:pt x="18" y="165"/>
                  </a:ln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5" y="0"/>
                    <a:pt x="360" y="2"/>
                    <a:pt x="357" y="7"/>
                  </a:cubicBezTo>
                  <a:lnTo>
                    <a:pt x="357" y="7"/>
                  </a:lnTo>
                  <a:cubicBezTo>
                    <a:pt x="334" y="49"/>
                    <a:pt x="289" y="74"/>
                    <a:pt x="242" y="74"/>
                  </a:cubicBezTo>
                  <a:lnTo>
                    <a:pt x="242" y="74"/>
                  </a:lnTo>
                  <a:cubicBezTo>
                    <a:pt x="194" y="74"/>
                    <a:pt x="150" y="49"/>
                    <a:pt x="126" y="7"/>
                  </a:cubicBezTo>
                  <a:lnTo>
                    <a:pt x="126" y="7"/>
                  </a:lnTo>
                  <a:cubicBezTo>
                    <a:pt x="124" y="2"/>
                    <a:pt x="119" y="0"/>
                    <a:pt x="114" y="2"/>
                  </a:cubicBezTo>
                  <a:lnTo>
                    <a:pt x="114" y="2"/>
                  </a:lnTo>
                  <a:cubicBezTo>
                    <a:pt x="1" y="54"/>
                    <a:pt x="0" y="172"/>
                    <a:pt x="0" y="173"/>
                  </a:cubicBezTo>
                  <a:lnTo>
                    <a:pt x="0" y="173"/>
                  </a:lnTo>
                  <a:cubicBezTo>
                    <a:pt x="0" y="177"/>
                    <a:pt x="1" y="178"/>
                    <a:pt x="2" y="179"/>
                  </a:cubicBezTo>
                  <a:lnTo>
                    <a:pt x="2" y="179"/>
                  </a:lnTo>
                  <a:cubicBezTo>
                    <a:pt x="4" y="181"/>
                    <a:pt x="6" y="183"/>
                    <a:pt x="9" y="183"/>
                  </a:cubicBezTo>
                  <a:lnTo>
                    <a:pt x="475" y="183"/>
                  </a:lnTo>
                  <a:lnTo>
                    <a:pt x="475" y="183"/>
                  </a:lnTo>
                  <a:cubicBezTo>
                    <a:pt x="477" y="183"/>
                    <a:pt x="479" y="181"/>
                    <a:pt x="481" y="179"/>
                  </a:cubicBezTo>
                  <a:lnTo>
                    <a:pt x="481" y="179"/>
                  </a:lnTo>
                  <a:cubicBezTo>
                    <a:pt x="483" y="178"/>
                    <a:pt x="483" y="177"/>
                    <a:pt x="483" y="173"/>
                  </a:cubicBezTo>
                  <a:lnTo>
                    <a:pt x="483" y="173"/>
                  </a:lnTo>
                  <a:cubicBezTo>
                    <a:pt x="483" y="172"/>
                    <a:pt x="482" y="54"/>
                    <a:pt x="369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101657" y="6602587"/>
              <a:ext cx="446830" cy="660533"/>
            </a:xfrm>
            <a:custGeom>
              <a:avLst/>
              <a:gdLst>
                <a:gd name="T0" fmla="*/ 18 w 204"/>
                <a:gd name="T1" fmla="*/ 102 h 299"/>
                <a:gd name="T2" fmla="*/ 18 w 204"/>
                <a:gd name="T3" fmla="*/ 102 h 299"/>
                <a:gd name="T4" fmla="*/ 102 w 204"/>
                <a:gd name="T5" fmla="*/ 18 h 299"/>
                <a:gd name="T6" fmla="*/ 102 w 204"/>
                <a:gd name="T7" fmla="*/ 18 h 299"/>
                <a:gd name="T8" fmla="*/ 187 w 204"/>
                <a:gd name="T9" fmla="*/ 102 h 299"/>
                <a:gd name="T10" fmla="*/ 187 w 204"/>
                <a:gd name="T11" fmla="*/ 196 h 299"/>
                <a:gd name="T12" fmla="*/ 187 w 204"/>
                <a:gd name="T13" fmla="*/ 196 h 299"/>
                <a:gd name="T14" fmla="*/ 102 w 204"/>
                <a:gd name="T15" fmla="*/ 280 h 299"/>
                <a:gd name="T16" fmla="*/ 102 w 204"/>
                <a:gd name="T17" fmla="*/ 280 h 299"/>
                <a:gd name="T18" fmla="*/ 18 w 204"/>
                <a:gd name="T19" fmla="*/ 196 h 299"/>
                <a:gd name="T20" fmla="*/ 18 w 204"/>
                <a:gd name="T21" fmla="*/ 102 h 299"/>
                <a:gd name="T22" fmla="*/ 102 w 204"/>
                <a:gd name="T23" fmla="*/ 298 h 299"/>
                <a:gd name="T24" fmla="*/ 102 w 204"/>
                <a:gd name="T25" fmla="*/ 298 h 299"/>
                <a:gd name="T26" fmla="*/ 203 w 204"/>
                <a:gd name="T27" fmla="*/ 196 h 299"/>
                <a:gd name="T28" fmla="*/ 203 w 204"/>
                <a:gd name="T29" fmla="*/ 102 h 299"/>
                <a:gd name="T30" fmla="*/ 203 w 204"/>
                <a:gd name="T31" fmla="*/ 102 h 299"/>
                <a:gd name="T32" fmla="*/ 102 w 204"/>
                <a:gd name="T33" fmla="*/ 0 h 299"/>
                <a:gd name="T34" fmla="*/ 102 w 204"/>
                <a:gd name="T35" fmla="*/ 0 h 299"/>
                <a:gd name="T36" fmla="*/ 0 w 204"/>
                <a:gd name="T37" fmla="*/ 102 h 299"/>
                <a:gd name="T38" fmla="*/ 0 w 204"/>
                <a:gd name="T39" fmla="*/ 196 h 299"/>
                <a:gd name="T40" fmla="*/ 0 w 204"/>
                <a:gd name="T41" fmla="*/ 196 h 299"/>
                <a:gd name="T42" fmla="*/ 102 w 204"/>
                <a:gd name="T43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299">
                  <a:moveTo>
                    <a:pt x="18" y="102"/>
                  </a:moveTo>
                  <a:lnTo>
                    <a:pt x="18" y="102"/>
                  </a:lnTo>
                  <a:cubicBezTo>
                    <a:pt x="18" y="56"/>
                    <a:pt x="55" y="18"/>
                    <a:pt x="102" y="18"/>
                  </a:cubicBezTo>
                  <a:lnTo>
                    <a:pt x="102" y="18"/>
                  </a:lnTo>
                  <a:cubicBezTo>
                    <a:pt x="148" y="18"/>
                    <a:pt x="187" y="56"/>
                    <a:pt x="187" y="102"/>
                  </a:cubicBezTo>
                  <a:lnTo>
                    <a:pt x="187" y="196"/>
                  </a:lnTo>
                  <a:lnTo>
                    <a:pt x="187" y="196"/>
                  </a:lnTo>
                  <a:cubicBezTo>
                    <a:pt x="187" y="242"/>
                    <a:pt x="148" y="280"/>
                    <a:pt x="102" y="280"/>
                  </a:cubicBezTo>
                  <a:lnTo>
                    <a:pt x="102" y="280"/>
                  </a:lnTo>
                  <a:cubicBezTo>
                    <a:pt x="55" y="280"/>
                    <a:pt x="18" y="242"/>
                    <a:pt x="18" y="196"/>
                  </a:cubicBezTo>
                  <a:lnTo>
                    <a:pt x="18" y="102"/>
                  </a:lnTo>
                  <a:close/>
                  <a:moveTo>
                    <a:pt x="102" y="298"/>
                  </a:moveTo>
                  <a:lnTo>
                    <a:pt x="102" y="298"/>
                  </a:lnTo>
                  <a:cubicBezTo>
                    <a:pt x="158" y="298"/>
                    <a:pt x="203" y="251"/>
                    <a:pt x="203" y="196"/>
                  </a:cubicBezTo>
                  <a:lnTo>
                    <a:pt x="203" y="102"/>
                  </a:lnTo>
                  <a:lnTo>
                    <a:pt x="203" y="102"/>
                  </a:lnTo>
                  <a:cubicBezTo>
                    <a:pt x="203" y="46"/>
                    <a:pt x="158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96"/>
                  </a:lnTo>
                  <a:lnTo>
                    <a:pt x="0" y="196"/>
                  </a:lnTo>
                  <a:cubicBezTo>
                    <a:pt x="0" y="251"/>
                    <a:pt x="46" y="298"/>
                    <a:pt x="102" y="2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Open Sans Regular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3B93F5B-95E4-BB49-9F5F-0BBEF2334AD5}"/>
              </a:ext>
            </a:extLst>
          </p:cNvPr>
          <p:cNvSpPr/>
          <p:nvPr/>
        </p:nvSpPr>
        <p:spPr>
          <a:xfrm>
            <a:off x="7378856" y="355841"/>
            <a:ext cx="4178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266629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670254" y="2432095"/>
            <a:ext cx="4137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pc="300" dirty="0">
                <a:solidFill>
                  <a:schemeClr val="bg1"/>
                </a:solidFill>
                <a:latin typeface="+mj-lt"/>
              </a:rPr>
              <a:t>Elements</a:t>
            </a:r>
            <a:r>
              <a:rPr 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5400" spc="300" dirty="0">
                <a:solidFill>
                  <a:schemeClr val="bg1"/>
                </a:solidFill>
                <a:latin typeface="+mj-lt"/>
              </a:rPr>
              <a:t>of </a:t>
            </a:r>
          </a:p>
          <a:p>
            <a:r>
              <a:rPr lang="en-US" sz="5400" spc="300" dirty="0">
                <a:solidFill>
                  <a:schemeClr val="bg1"/>
                </a:solidFill>
                <a:latin typeface="+mj-lt"/>
              </a:rPr>
              <a:t>User Design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3EB4F-3E4B-4049-9FEA-4DA5D877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  <a:solidFill>
            <a:srgbClr val="002060"/>
          </a:solidFill>
        </p:spPr>
      </p:pic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AB358-3BEC-B341-8752-754FD4FAFF6B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1E6B5-934B-6C48-B8C1-A812BA19B596}"/>
              </a:ext>
            </a:extLst>
          </p:cNvPr>
          <p:cNvSpPr/>
          <p:nvPr/>
        </p:nvSpPr>
        <p:spPr>
          <a:xfrm>
            <a:off x="393742" y="1716551"/>
            <a:ext cx="783585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1900" dirty="0">
                <a:cs typeface="Futura Medium" panose="020B0602020204020303" pitchFamily="34" charset="-79"/>
              </a:rPr>
              <a:t>Goal – To overcome technical and functional flaws and enhance user interface, thus providing a great user experience</a:t>
            </a: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endParaRPr lang="en-US" sz="1900" dirty="0">
              <a:cs typeface="Futura Medium" panose="020B0602020204020303" pitchFamily="34" charset="-79"/>
            </a:endParaRP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1900" dirty="0">
                <a:cs typeface="Futura Medium" panose="020B0602020204020303" pitchFamily="34" charset="-79"/>
              </a:rPr>
              <a:t>User Needs – User wants new functionalities like one platform for course access and discussion forum, better visual performance metrics. All these requirements have been taken into consideration while re-designing website</a:t>
            </a: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endParaRPr lang="en-US" sz="1900" dirty="0">
              <a:cs typeface="Futura Medium" panose="020B0602020204020303" pitchFamily="34" charset="-79"/>
            </a:endParaRP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1900" dirty="0">
                <a:cs typeface="Futura Medium" panose="020B0602020204020303" pitchFamily="34" charset="-79"/>
              </a:rPr>
              <a:t>Lab Testing &amp; User feedback – Method used to explore how users perform and experience of site users</a:t>
            </a: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endParaRPr lang="en-US" sz="1900" dirty="0">
              <a:cs typeface="Futura Medium" panose="020B0602020204020303" pitchFamily="34" charset="-79"/>
            </a:endParaRPr>
          </a:p>
          <a:p>
            <a:pPr marL="342900" lvl="0" indent="-342900"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1900" dirty="0">
                <a:cs typeface="Futura Medium" panose="020B0602020204020303" pitchFamily="34" charset="-79"/>
              </a:rPr>
              <a:t>Creating Personas – A persona is a fictional character used to represent the needs of a whole range of real 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B29E2-2FB8-B543-B694-623240A6994D}"/>
              </a:ext>
            </a:extLst>
          </p:cNvPr>
          <p:cNvSpPr txBox="1"/>
          <p:nvPr/>
        </p:nvSpPr>
        <p:spPr>
          <a:xfrm>
            <a:off x="2756950" y="651204"/>
            <a:ext cx="2124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Strategy Plane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5DA43-2DAF-43E6-A6D3-565F8AAE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97" y="372534"/>
            <a:ext cx="4089977" cy="11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6569476" y="295122"/>
            <a:ext cx="1789478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FF0000"/>
                </a:solidFill>
              </a:rPr>
              <a:t>Abhishek Rao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2028825" y="741160"/>
            <a:ext cx="64198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 algn="l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404040"/>
                </a:solidFill>
              </a:rPr>
              <a:t>I am Information Systems Graduate Student at Northeastern University. </a:t>
            </a:r>
            <a:r>
              <a:rPr lang="en-US" dirty="0">
                <a:solidFill>
                  <a:srgbClr val="404040"/>
                </a:solidFill>
              </a:rPr>
              <a:t>I am presently a Teaching Assistant at Northeastern University.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2028825" y="1719441"/>
            <a:ext cx="704850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 algn="l">
              <a:defRPr>
                <a:solidFill>
                  <a:srgbClr val="000000"/>
                </a:solidFill>
              </a:defRPr>
            </a:pPr>
            <a:r>
              <a:rPr lang="en-US" dirty="0"/>
              <a:t>Abhishek</a:t>
            </a:r>
            <a:r>
              <a:rPr dirty="0">
                <a:solidFill>
                  <a:srgbClr val="404040"/>
                </a:solidFill>
              </a:rPr>
              <a:t> is frustrated with the </a:t>
            </a:r>
            <a:r>
              <a:rPr lang="en-US" dirty="0"/>
              <a:t>using UI which is too hard to manage at a higher overview with options of grading in Blackboard</a:t>
            </a:r>
            <a:r>
              <a:rPr dirty="0">
                <a:solidFill>
                  <a:srgbClr val="404040"/>
                </a:solidFill>
              </a:rPr>
              <a:t>. </a:t>
            </a:r>
            <a:r>
              <a:rPr lang="en-US" dirty="0">
                <a:solidFill>
                  <a:srgbClr val="404040"/>
                </a:solidFill>
              </a:rPr>
              <a:t>The</a:t>
            </a:r>
            <a:r>
              <a:rPr dirty="0">
                <a:solidFill>
                  <a:srgbClr val="404040"/>
                </a:solidFill>
              </a:rPr>
              <a:t> weekly </a:t>
            </a:r>
            <a:r>
              <a:rPr lang="en-US" dirty="0">
                <a:solidFill>
                  <a:srgbClr val="404040"/>
                </a:solidFill>
              </a:rPr>
              <a:t>notifications are very much narrowed down and nil at times</a:t>
            </a:r>
            <a:r>
              <a:rPr dirty="0">
                <a:solidFill>
                  <a:srgbClr val="404040"/>
                </a:solidFill>
              </a:rPr>
              <a:t>. </a:t>
            </a:r>
            <a:r>
              <a:rPr lang="en-US" dirty="0"/>
              <a:t>Abhishek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feels that he requires a better platform for this purpose.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6142371" y="3163468"/>
            <a:ext cx="5457825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Technical Profile: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Java, 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UI/UX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C, C#, Python, MS SQL Server, Oracle11g, MySQL, Apache Spark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Internet Use: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100% at Campus; Educational, Shopping, Entertainment</a:t>
            </a:r>
          </a:p>
        </p:txBody>
      </p:sp>
      <p:sp>
        <p:nvSpPr>
          <p:cNvPr id="344" name="Shape 344"/>
          <p:cNvSpPr/>
          <p:nvPr/>
        </p:nvSpPr>
        <p:spPr>
          <a:xfrm>
            <a:off x="977566" y="3148402"/>
            <a:ext cx="49339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Age: 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</a:p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Education: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Masters In Information Systems</a:t>
            </a:r>
            <a:endParaRPr lang="en-US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/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Family: 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Single</a:t>
            </a:r>
          </a:p>
        </p:txBody>
      </p:sp>
      <p:sp>
        <p:nvSpPr>
          <p:cNvPr id="345" name="Shape 345"/>
          <p:cNvSpPr/>
          <p:nvPr/>
        </p:nvSpPr>
        <p:spPr>
          <a:xfrm>
            <a:off x="1006718" y="4321612"/>
            <a:ext cx="206692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/>
            </a:pPr>
            <a:r>
              <a:rPr b="1"/>
              <a:t>Favorite Sites:</a:t>
            </a:r>
          </a:p>
        </p:txBody>
      </p:sp>
      <p:pic>
        <p:nvPicPr>
          <p:cNvPr id="346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425" y="4729043"/>
            <a:ext cx="2722260" cy="1551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3940" y="4729043"/>
            <a:ext cx="2960810" cy="155184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1400175" y="6318989"/>
            <a:ext cx="207351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t>myneu.neu.edu</a:t>
            </a:r>
          </a:p>
        </p:txBody>
      </p:sp>
      <p:sp>
        <p:nvSpPr>
          <p:cNvPr id="350" name="Shape 350"/>
          <p:cNvSpPr/>
          <p:nvPr/>
        </p:nvSpPr>
        <p:spPr>
          <a:xfrm>
            <a:off x="5144965" y="6318989"/>
            <a:ext cx="207352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rPr lang="en-US" dirty="0"/>
              <a:t>amazon</a:t>
            </a:r>
            <a:r>
              <a:rPr dirty="0"/>
              <a:t>.com</a:t>
            </a:r>
          </a:p>
        </p:txBody>
      </p:sp>
      <p:sp>
        <p:nvSpPr>
          <p:cNvPr id="351" name="Shape 351"/>
          <p:cNvSpPr/>
          <p:nvPr/>
        </p:nvSpPr>
        <p:spPr>
          <a:xfrm>
            <a:off x="8448675" y="6280887"/>
            <a:ext cx="276529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rPr dirty="0"/>
              <a:t>s</a:t>
            </a:r>
            <a:r>
              <a:rPr lang="en-US" dirty="0"/>
              <a:t>lack</a:t>
            </a:r>
            <a:r>
              <a:rPr dirty="0"/>
              <a:t>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6D1A2-7418-46AE-A9C3-B6D192FF6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953" y="4692451"/>
            <a:ext cx="3304739" cy="1494090"/>
          </a:xfrm>
          <a:prstGeom prst="rect">
            <a:avLst/>
          </a:prstGeom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8B6C4279-CC16-40B4-B714-D90DDEA62AC2}"/>
              </a:ext>
            </a:extLst>
          </p:cNvPr>
          <p:cNvSpPr/>
          <p:nvPr/>
        </p:nvSpPr>
        <p:spPr>
          <a:xfrm rot="20325400">
            <a:off x="24567" y="435413"/>
            <a:ext cx="2280739" cy="748089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Instructor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AB358-3BEC-B341-8752-754FD4FAFF6B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B29E2-2FB8-B543-B694-623240A6994D}"/>
              </a:ext>
            </a:extLst>
          </p:cNvPr>
          <p:cNvSpPr txBox="1"/>
          <p:nvPr/>
        </p:nvSpPr>
        <p:spPr>
          <a:xfrm>
            <a:off x="4928839" y="512562"/>
            <a:ext cx="34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Storyboard 1</a:t>
            </a:r>
          </a:p>
        </p:txBody>
      </p:sp>
      <p:pic>
        <p:nvPicPr>
          <p:cNvPr id="3074" name="Picture 2" descr="Image result for sample story boarding using cartoon for education">
            <a:extLst>
              <a:ext uri="{FF2B5EF4-FFF2-40B4-BE49-F238E27FC236}">
                <a16:creationId xmlns:a16="http://schemas.microsoft.com/office/drawing/2014/main" id="{DDC6337D-3EFA-4494-A8D6-1EEA79CD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109664"/>
            <a:ext cx="11087100" cy="463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6569476" y="295122"/>
            <a:ext cx="194587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FF0000"/>
                </a:solidFill>
              </a:rPr>
              <a:t>Shubham Nag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1400175" y="741160"/>
            <a:ext cx="704850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r">
              <a:defRPr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404040"/>
                </a:solidFill>
              </a:rPr>
              <a:t>I am Information Systems Graduate Student at Northeastern University. I am working as a </a:t>
            </a:r>
            <a:r>
              <a:rPr lang="en-US" dirty="0">
                <a:solidFill>
                  <a:srgbClr val="404040"/>
                </a:solidFill>
              </a:rPr>
              <a:t>Software Developer at Indeed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400175" y="1481833"/>
            <a:ext cx="7048500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 algn="l">
              <a:defRPr>
                <a:solidFill>
                  <a:srgbClr val="000000"/>
                </a:solidFill>
              </a:defRPr>
            </a:pPr>
            <a:r>
              <a:rPr lang="en-US" dirty="0"/>
              <a:t>Shubham</a:t>
            </a:r>
            <a:r>
              <a:rPr dirty="0">
                <a:solidFill>
                  <a:srgbClr val="404040"/>
                </a:solidFill>
              </a:rPr>
              <a:t> is </a:t>
            </a:r>
            <a:r>
              <a:rPr lang="en-US" dirty="0">
                <a:solidFill>
                  <a:srgbClr val="404040"/>
                </a:solidFill>
              </a:rPr>
              <a:t>facing issues with accessing multiple </a:t>
            </a:r>
            <a:r>
              <a:rPr lang="en-US" dirty="0" err="1">
                <a:solidFill>
                  <a:srgbClr val="404040"/>
                </a:solidFill>
              </a:rPr>
              <a:t>platforms</a:t>
            </a:r>
            <a:r>
              <a:rPr dirty="0" err="1">
                <a:solidFill>
                  <a:srgbClr val="404040"/>
                </a:solidFill>
              </a:rPr>
              <a:t>.</a:t>
            </a:r>
            <a:r>
              <a:rPr lang="en-US" dirty="0" err="1">
                <a:solidFill>
                  <a:srgbClr val="404040"/>
                </a:solidFill>
              </a:rPr>
              <a:t>He</a:t>
            </a:r>
            <a:r>
              <a:rPr lang="en-US" dirty="0">
                <a:solidFill>
                  <a:srgbClr val="404040"/>
                </a:solidFill>
              </a:rPr>
              <a:t> found that it is hard to be in sync on all the apps and stay </a:t>
            </a:r>
            <a:r>
              <a:rPr lang="en-US" dirty="0" err="1">
                <a:solidFill>
                  <a:srgbClr val="404040"/>
                </a:solidFill>
              </a:rPr>
              <a:t>updated</a:t>
            </a:r>
            <a:r>
              <a:rPr dirty="0" err="1">
                <a:solidFill>
                  <a:srgbClr val="404040"/>
                </a:solidFill>
              </a:rPr>
              <a:t>.</a:t>
            </a:r>
            <a:r>
              <a:rPr lang="en-US" dirty="0" err="1">
                <a:solidFill>
                  <a:srgbClr val="404040"/>
                </a:solidFill>
              </a:rPr>
              <a:t>This</a:t>
            </a:r>
            <a:r>
              <a:rPr lang="en-US" dirty="0">
                <a:solidFill>
                  <a:srgbClr val="404040"/>
                </a:solidFill>
              </a:rPr>
              <a:t> has made the issue much more complex and hard to manage.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lang="en-US" dirty="0">
                <a:solidFill>
                  <a:srgbClr val="404040"/>
                </a:solidFill>
              </a:rPr>
              <a:t>Shubham</a:t>
            </a:r>
            <a:r>
              <a:rPr dirty="0">
                <a:solidFill>
                  <a:srgbClr val="404040"/>
                </a:solidFill>
              </a:rPr>
              <a:t> feels</a:t>
            </a:r>
            <a:r>
              <a:rPr lang="en-US" dirty="0">
                <a:solidFill>
                  <a:srgbClr val="404040"/>
                </a:solidFill>
              </a:rPr>
              <a:t> that there should be hierarchical UI for this forum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6181725" y="3028949"/>
            <a:ext cx="5457825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Technical Profile: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Spring </a:t>
            </a:r>
            <a:r>
              <a:rPr lang="en-US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Framework,</a:t>
            </a:r>
            <a:r>
              <a:rPr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C#, Python, MS SQL Server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MySQL, Apache Spark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Internet Use: 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% at 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 Educational, S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ports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Entertainment</a:t>
            </a:r>
            <a:r>
              <a:rPr lang="en-US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rest on campus</a:t>
            </a:r>
            <a:endParaRPr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1006717" y="3126203"/>
            <a:ext cx="4933953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Age: 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</a:p>
          <a:p>
            <a:pPr lvl="0"/>
            <a:r>
              <a:rPr b="1" dirty="0">
                <a:latin typeface="Century Gothic"/>
                <a:ea typeface="Century Gothic"/>
                <a:cs typeface="Century Gothic"/>
                <a:sym typeface="Century Gothic"/>
              </a:rPr>
              <a:t>Education: </a:t>
            </a:r>
            <a:r>
              <a:rPr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Masters In Information Systems</a:t>
            </a:r>
            <a:endParaRPr lang="en-US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/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Family: 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Single</a:t>
            </a:r>
          </a:p>
        </p:txBody>
      </p:sp>
      <p:sp>
        <p:nvSpPr>
          <p:cNvPr id="345" name="Shape 345"/>
          <p:cNvSpPr/>
          <p:nvPr/>
        </p:nvSpPr>
        <p:spPr>
          <a:xfrm>
            <a:off x="1006718" y="4321612"/>
            <a:ext cx="206692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b="0"/>
            </a:pPr>
            <a:r>
              <a:rPr b="1"/>
              <a:t>Favorite Sites:</a:t>
            </a:r>
          </a:p>
        </p:txBody>
      </p:sp>
      <p:pic>
        <p:nvPicPr>
          <p:cNvPr id="346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425" y="4729043"/>
            <a:ext cx="2722260" cy="155184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1400175" y="6318989"/>
            <a:ext cx="207351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t>myneu.neu.edu</a:t>
            </a:r>
          </a:p>
        </p:txBody>
      </p:sp>
      <p:sp>
        <p:nvSpPr>
          <p:cNvPr id="350" name="Shape 350"/>
          <p:cNvSpPr/>
          <p:nvPr/>
        </p:nvSpPr>
        <p:spPr>
          <a:xfrm>
            <a:off x="5144965" y="6318989"/>
            <a:ext cx="207352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rPr lang="en-US" dirty="0"/>
              <a:t>piazza</a:t>
            </a:r>
            <a:r>
              <a:rPr dirty="0"/>
              <a:t>.com</a:t>
            </a:r>
          </a:p>
        </p:txBody>
      </p:sp>
      <p:sp>
        <p:nvSpPr>
          <p:cNvPr id="351" name="Shape 351"/>
          <p:cNvSpPr/>
          <p:nvPr/>
        </p:nvSpPr>
        <p:spPr>
          <a:xfrm>
            <a:off x="8448675" y="6280887"/>
            <a:ext cx="276529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r>
              <a:rPr lang="en-US" dirty="0"/>
              <a:t>dailymail</a:t>
            </a:r>
            <a:r>
              <a:rPr dirty="0"/>
              <a:t>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2E403-4BF3-4C55-B940-64AF29F8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54" y="4697872"/>
            <a:ext cx="2987574" cy="1583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31266-BDAF-435A-B5D6-14F08C12D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891" y="4586404"/>
            <a:ext cx="3676650" cy="1732585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970578F7-729E-4B9B-BB17-0B9F870BA8AE}"/>
              </a:ext>
            </a:extLst>
          </p:cNvPr>
          <p:cNvSpPr/>
          <p:nvPr/>
        </p:nvSpPr>
        <p:spPr>
          <a:xfrm rot="20325400">
            <a:off x="98155" y="389350"/>
            <a:ext cx="2280739" cy="748089"/>
          </a:xfrm>
          <a:prstGeom prst="horizontalScroll">
            <a:avLst/>
          </a:prstGeom>
          <a:solidFill>
            <a:schemeClr val="bg1"/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12871250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B29E2-2FB8-B543-B694-623240A6994D}"/>
              </a:ext>
            </a:extLst>
          </p:cNvPr>
          <p:cNvSpPr txBox="1"/>
          <p:nvPr/>
        </p:nvSpPr>
        <p:spPr>
          <a:xfrm>
            <a:off x="5118410" y="702127"/>
            <a:ext cx="34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Storyboard 2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B554AA8-2DF5-46BB-8D7B-14CA0689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27" y="1738313"/>
            <a:ext cx="9493065" cy="42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7223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3178</TotalTime>
  <Words>943</Words>
  <Application>Microsoft Office PowerPoint</Application>
  <PresentationFormat>Widescreen</PresentationFormat>
  <Paragraphs>166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Algerian</vt:lpstr>
      <vt:lpstr>Arial</vt:lpstr>
      <vt:lpstr>Bangla Sangam MN</vt:lpstr>
      <vt:lpstr>Britannic Bold</vt:lpstr>
      <vt:lpstr>Calibri</vt:lpstr>
      <vt:lpstr>Century Gothic</vt:lpstr>
      <vt:lpstr>Futura Medium</vt:lpstr>
      <vt:lpstr>Helvetica Neue</vt:lpstr>
      <vt:lpstr>Meridien</vt:lpstr>
      <vt:lpstr>Montserrat Bold</vt:lpstr>
      <vt:lpstr>Montserrat Light</vt:lpstr>
      <vt:lpstr>Open Sans Regular</vt:lpstr>
      <vt:lpstr>Raleway</vt:lpstr>
      <vt:lpstr>Roboto</vt:lpstr>
      <vt:lpstr>Times New Roman</vt:lpstr>
      <vt:lpstr>Trebuchet MS Bold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Gaurav Dinesh Sonkar</cp:lastModifiedBy>
  <cp:revision>149</cp:revision>
  <dcterms:created xsi:type="dcterms:W3CDTF">2018-05-05T03:43:01Z</dcterms:created>
  <dcterms:modified xsi:type="dcterms:W3CDTF">2019-04-22T21:50:37Z</dcterms:modified>
</cp:coreProperties>
</file>